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4447" r:id="rId4"/>
    <p:sldMasterId id="2147484455" r:id="rId5"/>
  </p:sldMasterIdLst>
  <p:notesMasterIdLst>
    <p:notesMasterId r:id="rId29"/>
  </p:notesMasterIdLst>
  <p:handoutMasterIdLst>
    <p:handoutMasterId r:id="rId30"/>
  </p:handoutMasterIdLst>
  <p:sldIdLst>
    <p:sldId id="589" r:id="rId6"/>
    <p:sldId id="621" r:id="rId7"/>
    <p:sldId id="622" r:id="rId8"/>
    <p:sldId id="623" r:id="rId9"/>
    <p:sldId id="641" r:id="rId10"/>
    <p:sldId id="642" r:id="rId11"/>
    <p:sldId id="592" r:id="rId12"/>
    <p:sldId id="603" r:id="rId13"/>
    <p:sldId id="599" r:id="rId14"/>
    <p:sldId id="638" r:id="rId15"/>
    <p:sldId id="647" r:id="rId16"/>
    <p:sldId id="643" r:id="rId17"/>
    <p:sldId id="644" r:id="rId18"/>
    <p:sldId id="608" r:id="rId19"/>
    <p:sldId id="610" r:id="rId20"/>
    <p:sldId id="609" r:id="rId21"/>
    <p:sldId id="624" r:id="rId22"/>
    <p:sldId id="640" r:id="rId23"/>
    <p:sldId id="615" r:id="rId24"/>
    <p:sldId id="616" r:id="rId25"/>
    <p:sldId id="617" r:id="rId26"/>
    <p:sldId id="635" r:id="rId27"/>
    <p:sldId id="601" r:id="rId28"/>
  </p:sldIdLst>
  <p:sldSz cx="9144000" cy="5143500" type="screen16x9"/>
  <p:notesSz cx="7010400" cy="9296400"/>
  <p:custDataLst>
    <p:tags r:id="rId3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Verdana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Verdana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Verdana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Verdana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Verdana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Verdana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Verdana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Verdana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Verdana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9001"/>
    <a:srgbClr val="FF3B3B"/>
    <a:srgbClr val="F2F2F2"/>
    <a:srgbClr val="FF6600"/>
    <a:srgbClr val="FFFFFF"/>
    <a:srgbClr val="FF0000"/>
    <a:srgbClr val="E1B51B"/>
    <a:srgbClr val="020000"/>
    <a:srgbClr val="00FF00"/>
    <a:srgbClr val="4C83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4" autoAdjust="0"/>
    <p:restoredTop sz="75952" autoAdjust="0"/>
  </p:normalViewPr>
  <p:slideViewPr>
    <p:cSldViewPr snapToGrid="0">
      <p:cViewPr varScale="1">
        <p:scale>
          <a:sx n="110" d="100"/>
          <a:sy n="110" d="100"/>
        </p:scale>
        <p:origin x="-784" y="-104"/>
      </p:cViewPr>
      <p:guideLst>
        <p:guide orient="horz" pos="891"/>
        <p:guide orient="horz" pos="2175"/>
        <p:guide orient="horz" pos="2135"/>
        <p:guide pos="2882"/>
      </p:guideLst>
    </p:cSldViewPr>
  </p:slideViewPr>
  <p:outlineViewPr>
    <p:cViewPr>
      <p:scale>
        <a:sx n="33" d="100"/>
        <a:sy n="33" d="100"/>
      </p:scale>
      <p:origin x="0" y="123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656" y="105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tags" Target="tags/tag1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92031"/>
            <a:ext cx="193273" cy="279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589" tIns="46795" rIns="93589" bIns="46795" numCol="1" anchor="ctr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50000"/>
              </a:spcBef>
              <a:defRPr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17129" y="92031"/>
            <a:ext cx="193273" cy="279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589" tIns="46795" rIns="93589" bIns="46795" numCol="1" anchor="ctr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spcBef>
                <a:spcPct val="50000"/>
              </a:spcBef>
              <a:defRPr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17230"/>
            <a:ext cx="193273" cy="279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589" tIns="46795" rIns="93589" bIns="46795" numCol="1" anchor="b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50000"/>
              </a:spcBef>
              <a:defRPr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546009" y="9014646"/>
            <a:ext cx="496199" cy="281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589" tIns="46795" rIns="93589" bIns="46795" numCol="1" anchor="b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spcBef>
                <a:spcPct val="50000"/>
              </a:spcBef>
              <a:defRPr>
                <a:cs typeface="Arial Unicode MS" charset="0"/>
              </a:defRPr>
            </a:lvl1pPr>
          </a:lstStyle>
          <a:p>
            <a:pPr>
              <a:defRPr/>
            </a:pPr>
            <a:fld id="{FE8A8E74-90D2-4C4D-881C-0C8439AD8B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376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3762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89" tIns="46795" rIns="93589" bIns="46795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b="0"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774" y="0"/>
            <a:ext cx="303762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89" tIns="46795" rIns="93589" bIns="46795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b="0"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93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9575" y="698500"/>
            <a:ext cx="6191250" cy="34829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144" y="4415790"/>
            <a:ext cx="5140112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89" tIns="46795" rIns="93589" bIns="467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31580"/>
            <a:ext cx="303762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89" tIns="46795" rIns="93589" bIns="46795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b="0"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774" y="8831580"/>
            <a:ext cx="303762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89" tIns="46795" rIns="93589" bIns="4679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b="0">
                <a:cs typeface="Arial Unicode MS" charset="0"/>
              </a:defRPr>
            </a:lvl1pPr>
          </a:lstStyle>
          <a:p>
            <a:pPr>
              <a:defRPr/>
            </a:pPr>
            <a:fld id="{6CD951E0-E817-4788-B156-B3986A9489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249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17475" indent="-117475" algn="l" rtl="0" eaLnBrk="0" fontAlgn="base" hangingPunct="0">
      <a:spcBef>
        <a:spcPct val="300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Verdana" charset="0"/>
        <a:ea typeface="ＭＳ Ｐゴシック" charset="-128"/>
        <a:cs typeface="ＭＳ Ｐゴシック" charset="-128"/>
      </a:defRPr>
    </a:lvl1pPr>
    <a:lvl2pPr marL="574675" indent="-117475" algn="l" rtl="0" eaLnBrk="0" fontAlgn="base" hangingPunct="0">
      <a:spcBef>
        <a:spcPct val="300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Verdana" charset="0"/>
        <a:ea typeface="ＭＳ Ｐゴシック" charset="-128"/>
        <a:cs typeface="+mn-cs"/>
      </a:defRPr>
    </a:lvl2pPr>
    <a:lvl3pPr marL="1031875" indent="-117475" algn="l" rtl="0" eaLnBrk="0" fontAlgn="base" hangingPunct="0">
      <a:spcBef>
        <a:spcPct val="30000"/>
      </a:spcBef>
      <a:spcAft>
        <a:spcPct val="0"/>
      </a:spcAft>
      <a:buFont typeface="Arial" pitchFamily="34" charset="0"/>
      <a:buChar char="•"/>
      <a:defRPr sz="1100" kern="1200">
        <a:solidFill>
          <a:schemeClr val="tx1"/>
        </a:solidFill>
        <a:latin typeface="Verdana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buFont typeface="Arial" pitchFamily="34" charset="0"/>
      <a:buChar char="•"/>
      <a:defRPr sz="1000" kern="1200">
        <a:solidFill>
          <a:schemeClr val="tx1"/>
        </a:solidFill>
        <a:latin typeface="Verdana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buFont typeface="Arial" pitchFamily="34" charset="0"/>
      <a:buChar char="•"/>
      <a:defRPr sz="1000" kern="1200">
        <a:solidFill>
          <a:schemeClr val="tx1"/>
        </a:solidFill>
        <a:latin typeface="Verdana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D3207C-7FAB-49FD-AF10-95A255301B46}" type="slidenum">
              <a:rPr lang="en-US" smtClean="0"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pPr/>
              <a:t>1</a:t>
            </a:fld>
            <a:endParaRPr lang="en-US" dirty="0" smtClean="0">
              <a:latin typeface="Verdana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9575" y="698500"/>
            <a:ext cx="6191250" cy="3482975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9730" tIns="44865" rIns="89730" bIns="44865"/>
          <a:lstStyle/>
          <a:p>
            <a:pPr marL="0" indent="0" eaLnBrk="1" hangingPunct="1">
              <a:buNone/>
            </a:pPr>
            <a:r>
              <a:rPr lang="en-US" dirty="0" smtClean="0">
                <a:latin typeface="Verdana" pitchFamily="34" charset="0"/>
              </a:rPr>
              <a:t>Imagine the social graph where personal relationships are replaced by commercial relationships based on real financial data. Imagine the possibilities for small businesses to grow, connect, transact and prosper.</a:t>
            </a:r>
          </a:p>
          <a:p>
            <a:pPr marL="0" indent="0" eaLnBrk="1" hangingPunct="1">
              <a:buNone/>
            </a:pPr>
            <a:endParaRPr lang="en-US" dirty="0" smtClean="0">
              <a:latin typeface="Verdana" pitchFamily="34" charset="0"/>
            </a:endParaRPr>
          </a:p>
          <a:p>
            <a:pPr marL="0" indent="0" eaLnBrk="1" hangingPunct="1">
              <a:buNone/>
            </a:pPr>
            <a:r>
              <a:rPr lang="en-US" dirty="0" smtClean="0">
                <a:latin typeface="Verdana" pitchFamily="34" charset="0"/>
              </a:rPr>
              <a:t>Intuit is uniquely qualified to achieve just this. We are entrusted with the collective data of 50 million consumers and small businesses. It is a unique pool of data that covers the financial spectrum – ranging from individual purchase history to business inventories.</a:t>
            </a:r>
          </a:p>
          <a:p>
            <a:pPr marL="0" indent="0" eaLnBrk="1" hangingPunct="1">
              <a:buNone/>
            </a:pPr>
            <a:endParaRPr lang="en-US" dirty="0" smtClean="0">
              <a:latin typeface="Verdana" pitchFamily="34" charset="0"/>
            </a:endParaRPr>
          </a:p>
          <a:p>
            <a:pPr marL="0" indent="0" eaLnBrk="1" hangingPunct="1">
              <a:buNone/>
            </a:pPr>
            <a:r>
              <a:rPr lang="en-US" dirty="0" smtClean="0">
                <a:latin typeface="Verdana" pitchFamily="34" charset="0"/>
              </a:rPr>
              <a:t>At Intuit, we are building the Commercial Graph with the consumer and small business data from products like </a:t>
            </a:r>
            <a:r>
              <a:rPr lang="en-US" dirty="0" err="1" smtClean="0">
                <a:latin typeface="Verdana" pitchFamily="34" charset="0"/>
              </a:rPr>
              <a:t>Mint.com</a:t>
            </a:r>
            <a:r>
              <a:rPr lang="en-US" dirty="0" smtClean="0">
                <a:latin typeface="Verdana" pitchFamily="34" charset="0"/>
              </a:rPr>
              <a:t>, Quicken, and QuickBooks.</a:t>
            </a:r>
          </a:p>
          <a:p>
            <a:pPr marL="0" indent="0" eaLnBrk="1" hangingPunct="1">
              <a:buNone/>
            </a:pPr>
            <a:endParaRPr lang="en-US" dirty="0" smtClean="0">
              <a:latin typeface="Verdana" pitchFamily="34" charset="0"/>
            </a:endParaRPr>
          </a:p>
          <a:p>
            <a:pPr marL="0" indent="0" eaLnBrk="1" hangingPunct="1">
              <a:buNone/>
            </a:pPr>
            <a:r>
              <a:rPr lang="en-US" dirty="0" smtClean="0">
                <a:latin typeface="Verdana" pitchFamily="34" charset="0"/>
              </a:rPr>
              <a:t>We take millions of user-entered, and hence unstructured, business descriptions and billions of transactions and apply </a:t>
            </a:r>
            <a:r>
              <a:rPr lang="en-US" dirty="0" err="1" smtClean="0">
                <a:latin typeface="Verdana" pitchFamily="34" charset="0"/>
              </a:rPr>
              <a:t>Hadoop</a:t>
            </a:r>
            <a:r>
              <a:rPr lang="en-US" dirty="0" smtClean="0">
                <a:latin typeface="Verdana" pitchFamily="34" charset="0"/>
              </a:rPr>
              <a:t> based </a:t>
            </a:r>
            <a:r>
              <a:rPr lang="en-US" dirty="0" err="1" smtClean="0">
                <a:latin typeface="Verdana" pitchFamily="34" charset="0"/>
              </a:rPr>
              <a:t>deduplication</a:t>
            </a:r>
            <a:r>
              <a:rPr lang="en-US" dirty="0" smtClean="0">
                <a:latin typeface="Verdana" pitchFamily="34" charset="0"/>
              </a:rPr>
              <a:t> algorithms for normalization, and machine learning for categorization. In order to better understand the graph, we compute metrics such as connected components, centrality, and commercial PageRank.</a:t>
            </a:r>
          </a:p>
          <a:p>
            <a:pPr marL="0" indent="0" eaLnBrk="1" hangingPunct="1">
              <a:buNone/>
            </a:pPr>
            <a:endParaRPr lang="en-US" dirty="0" smtClean="0">
              <a:latin typeface="Verdana" pitchFamily="34" charset="0"/>
            </a:endParaRPr>
          </a:p>
          <a:p>
            <a:pPr marL="0" indent="0" eaLnBrk="1" hangingPunct="1">
              <a:buNone/>
            </a:pPr>
            <a:r>
              <a:rPr lang="en-US" dirty="0" smtClean="0">
                <a:latin typeface="Verdana" pitchFamily="34" charset="0"/>
              </a:rPr>
              <a:t>We will examine several applications of the commercial graph, including finding more customers like your best customers, optimizing your vendors, and relevant offers &amp; recommendations to help our customers make and save money.</a:t>
            </a:r>
          </a:p>
          <a:p>
            <a:pPr marL="0" indent="0" eaLnBrk="1" hangingPunct="1">
              <a:buNone/>
            </a:pPr>
            <a:endParaRPr lang="en-US" dirty="0" smtClean="0">
              <a:latin typeface="Verdana" pitchFamily="34" charset="0"/>
            </a:endParaRPr>
          </a:p>
          <a:p>
            <a:pPr marL="0" indent="0" eaLnBrk="1" hangingPunct="1">
              <a:buNone/>
            </a:pPr>
            <a:r>
              <a:rPr lang="en-US" dirty="0" smtClean="0">
                <a:latin typeface="Verdana" pitchFamily="34" charset="0"/>
              </a:rPr>
              <a:t>A deep-dive on technical architecture will discuss use of </a:t>
            </a:r>
            <a:r>
              <a:rPr lang="en-US" dirty="0" err="1" smtClean="0">
                <a:latin typeface="Verdana" pitchFamily="34" charset="0"/>
              </a:rPr>
              <a:t>Giraph</a:t>
            </a:r>
            <a:r>
              <a:rPr lang="en-US" dirty="0" smtClean="0">
                <a:latin typeface="Verdana" pitchFamily="34" charset="0"/>
              </a:rPr>
              <a:t> as a </a:t>
            </a:r>
            <a:r>
              <a:rPr lang="en-US" dirty="0" err="1" smtClean="0">
                <a:latin typeface="Verdana" pitchFamily="34" charset="0"/>
              </a:rPr>
              <a:t>Hadoop</a:t>
            </a:r>
            <a:r>
              <a:rPr lang="en-US" dirty="0" smtClean="0">
                <a:latin typeface="Verdana" pitchFamily="34" charset="0"/>
              </a:rPr>
              <a:t> based large scale graph processing platform and neo4j as a real-time graph </a:t>
            </a:r>
            <a:r>
              <a:rPr lang="en-US" dirty="0" err="1" smtClean="0">
                <a:latin typeface="Verdana" pitchFamily="34" charset="0"/>
              </a:rPr>
              <a:t>datastore</a:t>
            </a:r>
            <a:r>
              <a:rPr lang="en-US" dirty="0" smtClean="0">
                <a:latin typeface="Verdana" pitchFamily="34" charset="0"/>
              </a:rPr>
              <a:t>.</a:t>
            </a:r>
          </a:p>
          <a:p>
            <a:pPr marL="0" indent="0" eaLnBrk="1" hangingPunct="1">
              <a:buNone/>
            </a:pPr>
            <a:endParaRPr lang="en-US" dirty="0" smtClean="0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1912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</a:rPr>
              <a:t>A core component of the Financial Transaction Classifier is the Merchant Matching Service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dirty="0" smtClean="0">
                <a:latin typeface="Calibri" charset="0"/>
              </a:rPr>
              <a:t> Provides fuzzy-matching capabilities against a comprehensive database of every merchant in the US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dirty="0" smtClean="0">
                <a:latin typeface="Calibri" charset="0"/>
              </a:rPr>
              <a:t> The service returns the merchant name, business category, address, geo-coordinates, phone number, web address, etc.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dirty="0" smtClean="0">
                <a:latin typeface="Calibri" charset="0"/>
              </a:rPr>
              <a:t> The input to the service is whatever partial information is known about the merchant, even if that information includes mistakes such as misspelling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dirty="0" smtClean="0">
                <a:latin typeface="Calibri" charset="0"/>
              </a:rPr>
              <a:t> The Merchant Matching Service itself enables new applications</a:t>
            </a:r>
          </a:p>
          <a:p>
            <a:pPr lvl="1" eaLnBrk="1" hangingPunct="1">
              <a:spcBef>
                <a:spcPct val="0"/>
              </a:spcBef>
              <a:buFontTx/>
              <a:buChar char="-"/>
            </a:pPr>
            <a:r>
              <a:rPr lang="en-US" dirty="0" smtClean="0">
                <a:latin typeface="Calibri" charset="0"/>
              </a:rPr>
              <a:t> Offers and recommendations</a:t>
            </a:r>
          </a:p>
          <a:p>
            <a:pPr lvl="1" eaLnBrk="1" hangingPunct="1">
              <a:spcBef>
                <a:spcPct val="0"/>
              </a:spcBef>
              <a:buFontTx/>
              <a:buChar char="-"/>
            </a:pPr>
            <a:r>
              <a:rPr lang="en-US" dirty="0" smtClean="0">
                <a:latin typeface="Calibri" charset="0"/>
              </a:rPr>
              <a:t> Auto-completion of merchant and customer data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D951E0-E817-4788-B156-B3986A948909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8603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1912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Match based on attributes, output score between 0-1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Step 1: Generate multiple candidate mappings 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Lookup in local </a:t>
            </a:r>
            <a:r>
              <a:rPr lang="en-US" dirty="0" err="1" smtClean="0"/>
              <a:t>lucene</a:t>
            </a:r>
            <a:r>
              <a:rPr lang="en-US" dirty="0" smtClean="0"/>
              <a:t> index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Step 2: Identify the best candidate mapping from Step 1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 apply custom scoring algorithm.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Name, Address, Email use String Similarity approaches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Address has state restriction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If no state and no zip code, no match attempted</a:t>
            </a:r>
          </a:p>
          <a:p>
            <a:pPr lvl="1">
              <a:lnSpc>
                <a:spcPct val="150000"/>
              </a:lnSpc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D951E0-E817-4788-B156-B3986A948909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8603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1912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R5,</a:t>
            </a:r>
            <a:r>
              <a:rPr lang="en-US" baseline="0" dirty="0" smtClean="0"/>
              <a:t> especially for related industries: </a:t>
            </a:r>
            <a:r>
              <a:rPr lang="en-US" dirty="0" smtClean="0"/>
              <a:t>Wedding</a:t>
            </a:r>
            <a:r>
              <a:rPr lang="en-US" baseline="0" dirty="0" smtClean="0"/>
              <a:t> planner, photographer, florist, musicians, catering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Sm</a:t>
            </a:r>
            <a:r>
              <a:rPr lang="en-US" baseline="0" dirty="0" smtClean="0"/>
              <a:t> </a:t>
            </a:r>
            <a:r>
              <a:rPr lang="en-US" baseline="0" dirty="0" smtClean="0"/>
              <a:t>biz needs </a:t>
            </a:r>
            <a:r>
              <a:rPr lang="en-US" baseline="0" dirty="0" smtClean="0"/>
              <a:t>a Janitorial service</a:t>
            </a:r>
          </a:p>
          <a:p>
            <a:pPr lvl="1"/>
            <a:r>
              <a:rPr lang="en-US" baseline="0" dirty="0" smtClean="0"/>
              <a:t>Some janitorial services specialize in the medical industry</a:t>
            </a:r>
          </a:p>
          <a:p>
            <a:pPr lvl="1"/>
            <a:r>
              <a:rPr lang="en-US" baseline="0" dirty="0" smtClean="0"/>
              <a:t>So simply looking looking up in the yellow pages under janitorial you might not find the right biz</a:t>
            </a:r>
          </a:p>
          <a:p>
            <a:pPr lvl="1"/>
            <a:r>
              <a:rPr lang="en-US" baseline="0" dirty="0" smtClean="0"/>
              <a:t>Can you find a service provider that is specialized for your </a:t>
            </a:r>
            <a:r>
              <a:rPr lang="en-US" baseline="0" dirty="0" smtClean="0"/>
              <a:t>industry?</a:t>
            </a:r>
            <a:endParaRPr lang="en-US" baseline="0" dirty="0" smtClean="0"/>
          </a:p>
          <a:p>
            <a:pPr lvl="1"/>
            <a:r>
              <a:rPr lang="en-US" baseline="0" dirty="0" smtClean="0"/>
              <a:t>Peppermint experiment – email campaign to </a:t>
            </a:r>
            <a:r>
              <a:rPr lang="en-US" baseline="0" dirty="0" err="1" smtClean="0"/>
              <a:t>matchmake</a:t>
            </a:r>
            <a:r>
              <a:rPr lang="en-US" baseline="0" dirty="0" smtClean="0"/>
              <a:t> </a:t>
            </a:r>
            <a:r>
              <a:rPr lang="en-US" baseline="0" dirty="0" smtClean="0"/>
              <a:t>between (oil &amp; gas, medical, churches, </a:t>
            </a:r>
            <a:r>
              <a:rPr lang="en-US" sz="1200" kern="1200" dirty="0" smtClean="0">
                <a:solidFill>
                  <a:schemeClr val="tx1"/>
                </a:solidFill>
                <a:latin typeface="Verdana" charset="0"/>
                <a:ea typeface="ＭＳ Ｐゴシック" charset="-128"/>
                <a:cs typeface="+mn-cs"/>
              </a:rPr>
              <a:t>Trucking</a:t>
            </a:r>
            <a:r>
              <a:rPr lang="en-US" sz="1200" kern="1200" baseline="0" dirty="0" smtClean="0">
                <a:solidFill>
                  <a:schemeClr val="tx1"/>
                </a:solidFill>
                <a:latin typeface="Verdana" charset="0"/>
                <a:ea typeface="ＭＳ Ｐゴシック" charset="-128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latin typeface="Verdana" charset="0"/>
                <a:ea typeface="ＭＳ Ｐゴシック" charset="-128"/>
                <a:cs typeface="+mn-cs"/>
              </a:rPr>
              <a:t>General Contractors</a:t>
            </a:r>
            <a:r>
              <a:rPr lang="en-US" baseline="0" dirty="0" smtClean="0"/>
              <a:t>)</a:t>
            </a:r>
            <a:br>
              <a:rPr lang="en-US" baseline="0" dirty="0" smtClean="0"/>
            </a:br>
            <a:endParaRPr lang="en-US" baseline="0" dirty="0" smtClean="0"/>
          </a:p>
          <a:p>
            <a:r>
              <a:rPr lang="en-US" baseline="0" dirty="0" smtClean="0"/>
              <a:t>Referrals a la </a:t>
            </a:r>
            <a:r>
              <a:rPr lang="en-US" baseline="0" dirty="0" err="1" smtClean="0"/>
              <a:t>DemandForce</a:t>
            </a:r>
            <a:r>
              <a:rPr lang="en-US" baseline="0" dirty="0" smtClean="0"/>
              <a:t>. Vision, dentistry, automotive</a:t>
            </a:r>
          </a:p>
          <a:p>
            <a:r>
              <a:rPr lang="en-US" baseline="0" dirty="0" smtClean="0"/>
              <a:t>Linking our ecosystems. Find a gardener. Live experiment with solar panel installation</a:t>
            </a:r>
          </a:p>
          <a:p>
            <a:r>
              <a:rPr lang="en-US" baseline="0" dirty="0" smtClean="0"/>
              <a:t>Micro-</a:t>
            </a:r>
            <a:r>
              <a:rPr lang="en-US" baseline="0" dirty="0" err="1" smtClean="0"/>
              <a:t>communites</a:t>
            </a:r>
            <a:endParaRPr lang="en-US" baseline="0" dirty="0" smtClean="0"/>
          </a:p>
          <a:p>
            <a:pPr marL="574675" marR="0" lvl="1" indent="-117475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>
                <a:solidFill>
                  <a:schemeClr val="bg1"/>
                </a:solidFill>
                <a:cs typeface="Arial" pitchFamily="34" charset="0"/>
              </a:rPr>
              <a:t>Connects SMBs for peer advice, business referral, and collaboration</a:t>
            </a:r>
          </a:p>
          <a:p>
            <a:pPr marL="569913" lvl="1" indent="-112713" eaLnBrk="0" hangingPunct="0">
              <a:spcBef>
                <a:spcPts val="300"/>
              </a:spcBef>
              <a:buClr>
                <a:srgbClr val="3860B8"/>
              </a:buClr>
              <a:buFont typeface="Arial" pitchFamily="34" charset="0"/>
              <a:buChar char="•"/>
            </a:pPr>
            <a:r>
              <a:rPr lang="en-US" sz="1100" dirty="0" smtClean="0">
                <a:solidFill>
                  <a:srgbClr val="000000"/>
                </a:solidFill>
              </a:rPr>
              <a:t>SMBs request and receive advice from peer SMBs</a:t>
            </a:r>
          </a:p>
          <a:p>
            <a:pPr marL="569913" lvl="1" indent="-112713" eaLnBrk="0" hangingPunct="0">
              <a:spcBef>
                <a:spcPts val="300"/>
              </a:spcBef>
              <a:buClr>
                <a:srgbClr val="3860B8"/>
              </a:buClr>
              <a:buFont typeface="Arial" pitchFamily="34" charset="0"/>
              <a:buChar char="•"/>
            </a:pPr>
            <a:r>
              <a:rPr lang="en-US" sz="1100" dirty="0" smtClean="0">
                <a:solidFill>
                  <a:srgbClr val="000000"/>
                </a:solidFill>
              </a:rPr>
              <a:t>Share business leads with other SMBs</a:t>
            </a:r>
          </a:p>
          <a:p>
            <a:pPr marL="569913" lvl="1" indent="-112713" eaLnBrk="0" hangingPunct="0">
              <a:spcBef>
                <a:spcPts val="300"/>
              </a:spcBef>
              <a:buClr>
                <a:srgbClr val="3860B8"/>
              </a:buClr>
              <a:buFont typeface="Arial" pitchFamily="34" charset="0"/>
              <a:buChar char="•"/>
            </a:pPr>
            <a:r>
              <a:rPr lang="en-US" sz="1100" dirty="0" smtClean="0">
                <a:solidFill>
                  <a:srgbClr val="000000"/>
                </a:solidFill>
                <a:latin typeface="Verdana"/>
              </a:rPr>
              <a:t>Find SMB partners to form buying cooperatives</a:t>
            </a:r>
          </a:p>
          <a:p>
            <a:pPr marL="457200" lvl="1" indent="0"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D951E0-E817-4788-B156-B3986A948909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1613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do we build</a:t>
            </a:r>
            <a:r>
              <a:rPr lang="en-US" baseline="0" dirty="0" smtClean="0"/>
              <a:t> a recommendation?</a:t>
            </a:r>
          </a:p>
          <a:p>
            <a:r>
              <a:rPr lang="en-US" dirty="0" smtClean="0"/>
              <a:t>The model is to assume</a:t>
            </a:r>
            <a:r>
              <a:rPr lang="en-US" baseline="0" dirty="0" smtClean="0"/>
              <a:t> that the graph was complete, but some links were randomly deleted</a:t>
            </a:r>
          </a:p>
          <a:p>
            <a:r>
              <a:rPr lang="en-US" baseline="0" dirty="0" smtClean="0"/>
              <a:t>What’s the likelihood that there was an edge between these two nodes?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D951E0-E817-4788-B156-B3986A948909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7526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way of finding those</a:t>
            </a:r>
            <a:r>
              <a:rPr lang="en-US" baseline="0" dirty="0" smtClean="0"/>
              <a:t> missing links in the graph is to detect communities</a:t>
            </a:r>
            <a:endParaRPr lang="en-US" dirty="0" smtClean="0"/>
          </a:p>
          <a:p>
            <a:r>
              <a:rPr lang="en-US" dirty="0" smtClean="0"/>
              <a:t>Communities in this context are</a:t>
            </a:r>
            <a:r>
              <a:rPr lang="en-US" baseline="0" dirty="0" smtClean="0"/>
              <a:t> </a:t>
            </a:r>
            <a:r>
              <a:rPr lang="en-US" dirty="0" smtClean="0"/>
              <a:t>dense structures in the graph</a:t>
            </a:r>
          </a:p>
          <a:p>
            <a:pPr marL="574675" marR="0" lvl="1" indent="-117475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 smtClean="0"/>
              <a:t>Some communities do a lot of business together</a:t>
            </a:r>
          </a:p>
          <a:p>
            <a:r>
              <a:rPr lang="en-US" dirty="0" smtClean="0"/>
              <a:t>There’s a multi-resolution</a:t>
            </a:r>
            <a:r>
              <a:rPr lang="en-US" baseline="0" dirty="0" smtClean="0"/>
              <a:t> view of the overall graph</a:t>
            </a:r>
          </a:p>
          <a:p>
            <a:pPr lvl="1"/>
            <a:r>
              <a:rPr lang="en-US" baseline="0" dirty="0" smtClean="0"/>
              <a:t>Consumers or vendors</a:t>
            </a:r>
          </a:p>
          <a:p>
            <a:pPr lvl="1"/>
            <a:r>
              <a:rPr lang="en-US" baseline="0" dirty="0" smtClean="0"/>
              <a:t>Groups of like-minded sub-networks – they do more business within the community than outside the community</a:t>
            </a:r>
          </a:p>
          <a:p>
            <a:pPr lvl="0"/>
            <a:r>
              <a:rPr lang="en-US" baseline="0" dirty="0" smtClean="0"/>
              <a:t>Communities also give you a hierarchy: geographic, such as zip/city/state, or by industry</a:t>
            </a:r>
          </a:p>
          <a:p>
            <a:pPr lvl="0"/>
            <a:endParaRPr lang="en-US" baseline="0" dirty="0" smtClean="0"/>
          </a:p>
          <a:p>
            <a:pPr lvl="0"/>
            <a:r>
              <a:rPr lang="en-US" baseline="0" dirty="0" smtClean="0"/>
              <a:t>Simulated annealing/hill climbing – solve for a global optimization while climbing hills in a distributed fashion (not getting stuck on a local maxima)</a:t>
            </a:r>
          </a:p>
          <a:p>
            <a:pPr lvl="0"/>
            <a:r>
              <a:rPr lang="en-US" baseline="0" dirty="0" smtClean="0"/>
              <a:t>Iterative algorithms are HARD on </a:t>
            </a:r>
            <a:r>
              <a:rPr lang="en-US" baseline="0" dirty="0" err="1" smtClean="0"/>
              <a:t>MapReduce</a:t>
            </a:r>
            <a:r>
              <a:rPr lang="en-US" baseline="0" dirty="0" smtClean="0"/>
              <a:t>. Even PageRank (a well-known iterative algorithm), if you do 100 iterations, requires 100 </a:t>
            </a:r>
            <a:r>
              <a:rPr lang="en-US" baseline="0" dirty="0" err="1" smtClean="0"/>
              <a:t>MapReduce</a:t>
            </a:r>
            <a:r>
              <a:rPr lang="en-US" baseline="0" dirty="0" smtClean="0"/>
              <a:t> jobs</a:t>
            </a:r>
          </a:p>
          <a:p>
            <a:pPr marL="0" lvl="0" indent="0"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D951E0-E817-4788-B156-B3986A948909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0796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baseline="0" dirty="0" smtClean="0"/>
              <a:t>Most Graph algorithms are iterative in nature</a:t>
            </a:r>
          </a:p>
          <a:p>
            <a:pPr lvl="0"/>
            <a:r>
              <a:rPr lang="en-US" baseline="0" dirty="0" smtClean="0"/>
              <a:t>Iterative algorithms can be implemented as message-passing between nodes</a:t>
            </a:r>
          </a:p>
          <a:p>
            <a:pPr lvl="0"/>
            <a:r>
              <a:rPr lang="en-US" baseline="0" dirty="0" smtClean="0"/>
              <a:t>What </a:t>
            </a:r>
            <a:r>
              <a:rPr lang="en-US" baseline="0" dirty="0" err="1" smtClean="0"/>
              <a:t>Giraph</a:t>
            </a:r>
            <a:r>
              <a:rPr lang="en-US" baseline="0" dirty="0" smtClean="0"/>
              <a:t> does is load all nodes into memory. Provide a messaging infrastructure for nodes.</a:t>
            </a:r>
          </a:p>
          <a:p>
            <a:pPr lvl="0"/>
            <a:endParaRPr lang="en-US" baseline="0" dirty="0" smtClean="0"/>
          </a:p>
          <a:p>
            <a:pPr marL="117475" marR="0" lvl="0" indent="-117475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 err="1" smtClean="0"/>
              <a:t>Giraph</a:t>
            </a:r>
            <a:r>
              <a:rPr lang="en-US" baseline="0" dirty="0" smtClean="0"/>
              <a:t> does everything in a large Map (only reduces at the very end). </a:t>
            </a:r>
            <a:r>
              <a:rPr lang="en-US" baseline="0" dirty="0" err="1" smtClean="0"/>
              <a:t>Giraph</a:t>
            </a:r>
            <a:r>
              <a:rPr lang="en-US" baseline="0" dirty="0" smtClean="0"/>
              <a:t> implements the batch-sync model.</a:t>
            </a:r>
          </a:p>
          <a:p>
            <a:pPr lvl="0"/>
            <a:r>
              <a:rPr lang="en-US" baseline="0" dirty="0" smtClean="0"/>
              <a:t>Does this in rounds called “super steps”. You send a bunch of messages and then it ends (Round 1). Then, after everyone has sent 1 message, we go to the 2</a:t>
            </a:r>
            <a:r>
              <a:rPr lang="en-US" baseline="30000" dirty="0" smtClean="0"/>
              <a:t>nd</a:t>
            </a:r>
            <a:r>
              <a:rPr lang="en-US" baseline="0" dirty="0" smtClean="0"/>
              <a:t> step. </a:t>
            </a:r>
          </a:p>
          <a:p>
            <a:endParaRPr lang="en-US" dirty="0" smtClean="0"/>
          </a:p>
          <a:p>
            <a:r>
              <a:rPr lang="en-US" dirty="0" smtClean="0"/>
              <a:t>During</a:t>
            </a:r>
            <a:r>
              <a:rPr lang="en-US" baseline="0" dirty="0" smtClean="0"/>
              <a:t> the animation</a:t>
            </a:r>
            <a:endParaRPr lang="en-US" dirty="0" smtClean="0"/>
          </a:p>
          <a:p>
            <a:pPr lvl="1"/>
            <a:r>
              <a:rPr lang="en-US" dirty="0" smtClean="0"/>
              <a:t>If I join a different community, what would be the gain in</a:t>
            </a:r>
            <a:r>
              <a:rPr lang="en-US" baseline="0" dirty="0" smtClean="0"/>
              <a:t> a global sense?</a:t>
            </a:r>
          </a:p>
          <a:p>
            <a:pPr lvl="1"/>
            <a:r>
              <a:rPr lang="en-US" baseline="0" dirty="0" smtClean="0"/>
              <a:t>Entropy will be reduced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D951E0-E817-4788-B156-B3986A948909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7540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1912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7475" marR="0" lvl="1" indent="-117475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="0" dirty="0" smtClean="0"/>
              <a:t>Cypher Query</a:t>
            </a:r>
            <a:r>
              <a:rPr lang="en-US" b="0" baseline="0" dirty="0" smtClean="0"/>
              <a:t> </a:t>
            </a:r>
            <a:r>
              <a:rPr lang="en-US" b="0" dirty="0" smtClean="0"/>
              <a:t>Language example: Identifying immediate neighbors of a business using relationships</a:t>
            </a:r>
            <a:endParaRPr lang="en-US" sz="2200" b="0" dirty="0" smtClean="0"/>
          </a:p>
          <a:p>
            <a:endParaRPr lang="en-US" dirty="0" smtClean="0"/>
          </a:p>
          <a:p>
            <a:r>
              <a:rPr lang="en-US" dirty="0" smtClean="0"/>
              <a:t>Advantages</a:t>
            </a:r>
          </a:p>
          <a:p>
            <a:pPr lvl="1"/>
            <a:r>
              <a:rPr lang="en-US" b="0" dirty="0" smtClean="0"/>
              <a:t>Graph is persisted to disk </a:t>
            </a:r>
          </a:p>
          <a:p>
            <a:pPr marL="1031875" marR="0" lvl="2" indent="-117475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100" b="0" dirty="0" smtClean="0"/>
              <a:t>so you could compute graph metrics, persist on the graph itself and iterate, for </a:t>
            </a:r>
            <a:r>
              <a:rPr lang="en-US" sz="1100" b="0" dirty="0" err="1" smtClean="0"/>
              <a:t>eg</a:t>
            </a:r>
            <a:r>
              <a:rPr lang="en-US" sz="1100" b="0" dirty="0" smtClean="0"/>
              <a:t>. Computing derived attributes like centrality</a:t>
            </a:r>
            <a:endParaRPr lang="en-US" sz="1200" b="0" dirty="0" smtClean="0"/>
          </a:p>
          <a:p>
            <a:pPr lvl="1"/>
            <a:r>
              <a:rPr lang="en-US" b="0" dirty="0" smtClean="0"/>
              <a:t>Can be used as standalone as well as embedded JAR in your application.</a:t>
            </a:r>
          </a:p>
          <a:p>
            <a:pPr lvl="1"/>
            <a:r>
              <a:rPr lang="en-US" b="0" dirty="0" smtClean="0"/>
              <a:t>Search powered by </a:t>
            </a:r>
            <a:r>
              <a:rPr lang="en-US" b="0" dirty="0" err="1" smtClean="0"/>
              <a:t>Lucene</a:t>
            </a:r>
            <a:r>
              <a:rPr lang="en-US" b="0" dirty="0" smtClean="0"/>
              <a:t> on all key-value properties.</a:t>
            </a:r>
          </a:p>
          <a:p>
            <a:pPr lvl="1"/>
            <a:r>
              <a:rPr lang="en-US" b="0" dirty="0" smtClean="0"/>
              <a:t>Common Graph algorithms implemented</a:t>
            </a:r>
          </a:p>
          <a:p>
            <a:pPr lvl="2"/>
            <a:r>
              <a:rPr lang="en-US" b="0" dirty="0" smtClean="0"/>
              <a:t>Doing friend of a friend queries are straightforward</a:t>
            </a:r>
            <a:endParaRPr lang="en-US" sz="1200" b="0" dirty="0" smtClean="0"/>
          </a:p>
          <a:p>
            <a:pPr lvl="1"/>
            <a:r>
              <a:rPr lang="en-US" b="0" dirty="0" smtClean="0"/>
              <a:t>Does not require an additional platform like </a:t>
            </a:r>
            <a:r>
              <a:rPr lang="en-US" b="0" dirty="0" err="1" smtClean="0"/>
              <a:t>Hadoop</a:t>
            </a:r>
            <a:r>
              <a:rPr lang="en-US" b="0" dirty="0" smtClean="0"/>
              <a:t>(in the case of </a:t>
            </a:r>
            <a:r>
              <a:rPr lang="en-US" b="0" dirty="0" err="1" smtClean="0"/>
              <a:t>Giraph</a:t>
            </a:r>
            <a:r>
              <a:rPr lang="en-US" b="0" dirty="0" smtClean="0"/>
              <a:t>)</a:t>
            </a:r>
          </a:p>
          <a:p>
            <a:r>
              <a:rPr lang="en-US" dirty="0" smtClean="0"/>
              <a:t>Weaknesses</a:t>
            </a:r>
          </a:p>
          <a:p>
            <a:pPr lvl="1"/>
            <a:r>
              <a:rPr lang="en-US" b="0" dirty="0" smtClean="0"/>
              <a:t>No scale out option, only vertically scalable.</a:t>
            </a:r>
          </a:p>
          <a:p>
            <a:pPr marL="1031875" marR="0" lvl="2" indent="-117475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="0" dirty="0" smtClean="0"/>
              <a:t>No</a:t>
            </a:r>
            <a:r>
              <a:rPr lang="en-US" b="0" baseline="0" dirty="0" smtClean="0"/>
              <a:t> horizontal scaling, so no </a:t>
            </a:r>
            <a:r>
              <a:rPr lang="en-US" b="0" baseline="0" dirty="0" err="1" smtClean="0"/>
              <a:t>sharding</a:t>
            </a:r>
            <a:r>
              <a:rPr lang="en-US" b="0" baseline="0" dirty="0" smtClean="0"/>
              <a:t> of DB.</a:t>
            </a:r>
            <a:endParaRPr lang="en-US" b="0" dirty="0" smtClean="0"/>
          </a:p>
          <a:p>
            <a:pPr lvl="1"/>
            <a:r>
              <a:rPr lang="en-US" b="0" dirty="0" smtClean="0"/>
              <a:t>Unlike a regular RDBMS, does not implement any access control out of the box.</a:t>
            </a:r>
          </a:p>
          <a:p>
            <a:pPr lvl="1"/>
            <a:r>
              <a:rPr lang="en-US" sz="1200" b="0" dirty="0" smtClean="0"/>
              <a:t>Smaller community compared to other OS projects like </a:t>
            </a:r>
            <a:r>
              <a:rPr lang="en-US" sz="1200" b="0" dirty="0" err="1" smtClean="0"/>
              <a:t>Hadoop</a:t>
            </a:r>
            <a:r>
              <a:rPr lang="en-US" sz="1200" b="0" dirty="0" smtClean="0"/>
              <a:t> (but active nevertheless)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D951E0-E817-4788-B156-B3986A948909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1954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It’s not</a:t>
            </a:r>
            <a:r>
              <a:rPr lang="en-US" baseline="0" dirty="0" smtClean="0"/>
              <a:t> our data – it’s our customers’ data. We build data-driven innovation on a strong foundation of trust.</a:t>
            </a:r>
          </a:p>
          <a:p>
            <a:r>
              <a:rPr lang="en-US" dirty="0" smtClean="0"/>
              <a:t>A great data scientist</a:t>
            </a:r>
            <a:r>
              <a:rPr lang="en-US" baseline="0" dirty="0" smtClean="0"/>
              <a:t> isn’t just a coder or a great statistician. She’s curious. Deep customer empathy. A passion for business problems.</a:t>
            </a:r>
          </a:p>
          <a:p>
            <a:pPr marL="117475" marR="0" indent="-117475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dirty="0" smtClean="0">
                <a:solidFill>
                  <a:schemeClr val="bg1"/>
                </a:solidFill>
                <a:latin typeface="FS Albert Light" charset="0"/>
                <a:ea typeface="Arial Unicode MS" charset="0"/>
              </a:rPr>
              <a:t>From:  decisions by</a:t>
            </a:r>
            <a:r>
              <a:rPr lang="en-US" sz="1200" b="0" baseline="0" dirty="0" smtClean="0">
                <a:solidFill>
                  <a:schemeClr val="bg1"/>
                </a:solidFill>
                <a:latin typeface="FS Albert Light" charset="0"/>
                <a:ea typeface="Arial Unicode MS" charset="0"/>
              </a:rPr>
              <a:t> </a:t>
            </a:r>
            <a:r>
              <a:rPr lang="ja-JP" altLang="en-US" sz="1200" b="0" dirty="0" smtClean="0">
                <a:solidFill>
                  <a:schemeClr val="bg1"/>
                </a:solidFill>
                <a:latin typeface="FS Albert Light" charset="0"/>
                <a:ea typeface="Arial Unicode MS" charset="0"/>
              </a:rPr>
              <a:t>“</a:t>
            </a:r>
            <a:r>
              <a:rPr lang="en-US" sz="1200" b="0" dirty="0" smtClean="0">
                <a:solidFill>
                  <a:schemeClr val="bg1"/>
                </a:solidFill>
                <a:latin typeface="FS Albert Light" charset="0"/>
                <a:ea typeface="Arial Unicode MS" charset="0"/>
              </a:rPr>
              <a:t>politics and </a:t>
            </a:r>
            <a:r>
              <a:rPr lang="en-US" sz="1200" b="0" dirty="0" err="1" smtClean="0">
                <a:solidFill>
                  <a:schemeClr val="bg1"/>
                </a:solidFill>
                <a:latin typeface="FS Albert Light" charset="0"/>
                <a:ea typeface="Arial Unicode MS" charset="0"/>
              </a:rPr>
              <a:t>Powerpoint</a:t>
            </a:r>
            <a:r>
              <a:rPr lang="ja-JP" altLang="en-US" sz="1200" b="0" dirty="0" smtClean="0">
                <a:solidFill>
                  <a:schemeClr val="bg1"/>
                </a:solidFill>
                <a:latin typeface="FS Albert Light" charset="0"/>
                <a:ea typeface="Arial Unicode MS" charset="0"/>
              </a:rPr>
              <a:t>”</a:t>
            </a:r>
            <a:r>
              <a:rPr lang="en-US" altLang="ja-JP" sz="1200" b="0" dirty="0" smtClean="0">
                <a:solidFill>
                  <a:schemeClr val="bg1"/>
                </a:solidFill>
                <a:latin typeface="FS Albert Light" charset="0"/>
                <a:ea typeface="Arial Unicode MS" charset="0"/>
              </a:rPr>
              <a:t> To: “enable ideas to prove themselves”. Minimal Viable Product. Build-measure-learn</a:t>
            </a:r>
            <a:r>
              <a:rPr lang="en-US" altLang="ja-JP" sz="1200" b="0" baseline="0" dirty="0" smtClean="0">
                <a:solidFill>
                  <a:schemeClr val="bg1"/>
                </a:solidFill>
                <a:latin typeface="FS Albert Light" charset="0"/>
                <a:ea typeface="Arial Unicode MS" charset="0"/>
              </a:rPr>
              <a:t> rapid experimentation loop.</a:t>
            </a:r>
            <a:endParaRPr lang="en-US" altLang="ja-JP" sz="1200" b="0" dirty="0" smtClean="0">
              <a:solidFill>
                <a:schemeClr val="bg1"/>
              </a:solidFill>
              <a:latin typeface="FS Albert Light" charset="0"/>
              <a:ea typeface="Arial Unicode MS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D951E0-E817-4788-B156-B3986A948909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940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1912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D951E0-E817-4788-B156-B3986A94890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1912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D951E0-E817-4788-B156-B3986A94890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1912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D951E0-E817-4788-B156-B3986A94890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D3207C-7FAB-49FD-AF10-95A255301B46}" type="slidenum">
              <a:rPr lang="en-US" smtClean="0"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pPr/>
              <a:t>5</a:t>
            </a:fld>
            <a:endParaRPr lang="en-US" dirty="0" smtClean="0">
              <a:latin typeface="Verdana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9575" y="698500"/>
            <a:ext cx="6191250" cy="3482975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9730" tIns="44865" rIns="89730" bIns="44865"/>
          <a:lstStyle/>
          <a:p>
            <a:pPr eaLnBrk="1" hangingPunct="1">
              <a:lnSpc>
                <a:spcPct val="85000"/>
              </a:lnSpc>
              <a:spcBef>
                <a:spcPct val="45000"/>
              </a:spcBef>
              <a:buClr>
                <a:srgbClr val="4C60C3"/>
              </a:buClr>
            </a:pPr>
            <a:r>
              <a:rPr lang="en-US" dirty="0" smtClean="0">
                <a:latin typeface="Verdana" pitchFamily="34" charset="0"/>
              </a:rPr>
              <a:t>Whether helping to balance a checkbook, run a small business or pay income taxes, our innovative solutions have simplified millions of people’s lives. </a:t>
            </a:r>
          </a:p>
          <a:p>
            <a:pPr eaLnBrk="1" hangingPunct="1"/>
            <a:endParaRPr lang="en-US" dirty="0" smtClean="0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1912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D951E0-E817-4788-B156-B3986A94890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860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After the conference – which spa to try?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D951E0-E817-4788-B156-B3986A94890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27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D951E0-E817-4788-B156-B3986A948909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0454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1912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D951E0-E817-4788-B156-B3986A948909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860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452477" y="4906568"/>
            <a:ext cx="2136775" cy="151209"/>
          </a:xfrm>
          <a:prstGeom prst="rect">
            <a:avLst/>
          </a:prstGeom>
          <a:ln/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042FE09-6DF4-684E-BEBC-7099723583E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LC_Title Page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50" y="0"/>
            <a:ext cx="915196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218521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93429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452477" y="4906568"/>
            <a:ext cx="2136775" cy="151209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34365-45D6-1E46-8161-1D754FEB050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40" y="1077517"/>
            <a:ext cx="4035425" cy="35468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79" y="1077517"/>
            <a:ext cx="4035425" cy="35468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452477" y="4906568"/>
            <a:ext cx="2136775" cy="151209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EA6B0-2E62-8046-AACC-779249089E4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452477" y="4906568"/>
            <a:ext cx="2136775" cy="151209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B5C7C-B611-BC43-8871-B2DB79108A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452477" y="4906568"/>
            <a:ext cx="2136775" cy="151209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ECDD8-20FD-1C42-AAFD-E701CF07000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452477" y="4906568"/>
            <a:ext cx="2136775" cy="151209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5063F-428D-6148-A158-F04DE40C91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FD262-C043-4522-B84A-79666611B201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10/23/12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420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7" y="1077517"/>
            <a:ext cx="4035425" cy="35468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53" y="1077517"/>
            <a:ext cx="4035425" cy="35468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1DEBD-C721-47E0-8618-D0FDF2B09A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962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E1382-67A4-47BF-9BF4-176A4CE726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550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4" Type="http://schemas.openxmlformats.org/officeDocument/2006/relationships/theme" Target="../theme/theme2.xml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0873" y="284620"/>
            <a:ext cx="8226425" cy="486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7517"/>
            <a:ext cx="8223250" cy="354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6038" rIns="0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9" r:id="rId1"/>
    <p:sldLayoutId id="2147484450" r:id="rId2"/>
    <p:sldLayoutId id="2147484451" r:id="rId3"/>
    <p:sldLayoutId id="2147484452" r:id="rId4"/>
    <p:sldLayoutId id="2147484453" r:id="rId5"/>
    <p:sldLayoutId id="2147484454" r:id="rId6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2F5EBF"/>
          </a:solidFill>
          <a:latin typeface="Verdana" pitchFamily="21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2F5EBF"/>
          </a:solidFill>
          <a:latin typeface="Verdana" pitchFamily="21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2F5EBF"/>
          </a:solidFill>
          <a:latin typeface="Verdana" pitchFamily="21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2F5EBF"/>
          </a:solidFill>
          <a:latin typeface="Verdana" pitchFamily="21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2F5EBF"/>
          </a:solidFill>
          <a:latin typeface="Verdana" pitchFamily="2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2F5EBF"/>
          </a:solidFill>
          <a:latin typeface="Verdana" pitchFamily="2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2F5EBF"/>
          </a:solidFill>
          <a:latin typeface="Verdana" pitchFamily="2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2F5EBF"/>
          </a:solidFill>
          <a:latin typeface="Verdana" pitchFamily="21" charset="0"/>
        </a:defRPr>
      </a:lvl9pPr>
    </p:titleStyle>
    <p:bodyStyle>
      <a:lvl1pPr marL="227013" indent="-227013" algn="l" rtl="0" eaLnBrk="0" fontAlgn="base" hangingPunct="0">
        <a:spcBef>
          <a:spcPct val="20000"/>
        </a:spcBef>
        <a:spcAft>
          <a:spcPct val="0"/>
        </a:spcAft>
        <a:buClrTx/>
        <a:buFont typeface="Times" charset="0"/>
        <a:buChar char="•"/>
        <a:defRPr sz="2400" b="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515938" indent="-233363" algn="l" rtl="0" eaLnBrk="0" fontAlgn="base" hangingPunct="0">
        <a:spcBef>
          <a:spcPct val="20000"/>
        </a:spcBef>
        <a:spcAft>
          <a:spcPct val="0"/>
        </a:spcAft>
        <a:buClrTx/>
        <a:buFont typeface="Times" charset="0"/>
        <a:buChar char="–"/>
        <a:defRPr sz="2000" b="1">
          <a:solidFill>
            <a:schemeClr val="tx1"/>
          </a:solidFill>
          <a:latin typeface="+mn-lt"/>
          <a:ea typeface="ＭＳ Ｐゴシック" pitchFamily="21" charset="-128"/>
        </a:defRPr>
      </a:lvl2pPr>
      <a:lvl3pPr marL="742950" indent="-177800" algn="l" rtl="0" eaLnBrk="0" fontAlgn="base" hangingPunct="0">
        <a:spcBef>
          <a:spcPct val="20000"/>
        </a:spcBef>
        <a:spcAft>
          <a:spcPct val="0"/>
        </a:spcAft>
        <a:buClrTx/>
        <a:buFont typeface="Times" charset="0"/>
        <a:buChar char="•"/>
        <a:defRPr sz="1800" b="1">
          <a:solidFill>
            <a:schemeClr val="tx1"/>
          </a:solidFill>
          <a:latin typeface="+mn-lt"/>
          <a:ea typeface="ＭＳ Ｐゴシック" pitchFamily="21" charset="-128"/>
        </a:defRPr>
      </a:lvl3pPr>
      <a:lvl4pPr marL="969963" indent="-171450" algn="l" rtl="0" eaLnBrk="0" fontAlgn="base" hangingPunct="0">
        <a:spcBef>
          <a:spcPct val="20000"/>
        </a:spcBef>
        <a:spcAft>
          <a:spcPct val="0"/>
        </a:spcAft>
        <a:buClrTx/>
        <a:buFont typeface="Times" charset="0"/>
        <a:buChar char="-"/>
        <a:defRPr sz="1600" b="1">
          <a:solidFill>
            <a:schemeClr val="tx1"/>
          </a:solidFill>
          <a:latin typeface="+mn-lt"/>
          <a:ea typeface="ＭＳ Ｐゴシック" pitchFamily="21" charset="-128"/>
        </a:defRPr>
      </a:lvl4pPr>
      <a:lvl5pPr marL="1198563" indent="-166688" algn="l" rtl="0" eaLnBrk="0" fontAlgn="base" hangingPunct="0">
        <a:spcBef>
          <a:spcPct val="20000"/>
        </a:spcBef>
        <a:spcAft>
          <a:spcPct val="0"/>
        </a:spcAft>
        <a:buClrTx/>
        <a:buFont typeface="Times" charset="0"/>
        <a:buChar char="•"/>
        <a:defRPr sz="1400" b="1">
          <a:solidFill>
            <a:schemeClr val="tx1"/>
          </a:solidFill>
          <a:latin typeface="+mn-lt"/>
          <a:ea typeface="ＭＳ Ｐゴシック" pitchFamily="21" charset="-128"/>
        </a:defRPr>
      </a:lvl5pPr>
      <a:lvl6pPr marL="1600200" indent="-1111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Times" pitchFamily="21" charset="0"/>
        <a:buChar char="•"/>
        <a:defRPr sz="1200">
          <a:solidFill>
            <a:srgbClr val="000000"/>
          </a:solidFill>
          <a:latin typeface="+mn-lt"/>
          <a:ea typeface="ＭＳ Ｐゴシック" pitchFamily="21" charset="-128"/>
        </a:defRPr>
      </a:lvl6pPr>
      <a:lvl7pPr marL="2057400" indent="-1111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Times" pitchFamily="21" charset="0"/>
        <a:buChar char="•"/>
        <a:defRPr sz="1200">
          <a:solidFill>
            <a:srgbClr val="000000"/>
          </a:solidFill>
          <a:latin typeface="+mn-lt"/>
          <a:ea typeface="ＭＳ Ｐゴシック" pitchFamily="21" charset="-128"/>
        </a:defRPr>
      </a:lvl7pPr>
      <a:lvl8pPr marL="2514600" indent="-1111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Times" pitchFamily="21" charset="0"/>
        <a:buChar char="•"/>
        <a:defRPr sz="1200">
          <a:solidFill>
            <a:srgbClr val="000000"/>
          </a:solidFill>
          <a:latin typeface="+mn-lt"/>
          <a:ea typeface="ＭＳ Ｐゴシック" pitchFamily="21" charset="-128"/>
        </a:defRPr>
      </a:lvl8pPr>
      <a:lvl9pPr marL="2971800" indent="-1111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Times" pitchFamily="21" charset="0"/>
        <a:buChar char="•"/>
        <a:defRPr sz="1200">
          <a:solidFill>
            <a:srgbClr val="000000"/>
          </a:solidFill>
          <a:latin typeface="+mn-lt"/>
          <a:ea typeface="ＭＳ Ｐゴシック" pitchFamily="2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0871" y="284570"/>
            <a:ext cx="8226425" cy="486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7517"/>
            <a:ext cx="8223250" cy="354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6038" rIns="0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2454" y="4906568"/>
            <a:ext cx="2136775" cy="151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fontAlgn="auto">
              <a:spcBef>
                <a:spcPct val="0"/>
              </a:spcBef>
              <a:spcAft>
                <a:spcPts val="0"/>
              </a:spcAft>
              <a:defRPr sz="800" b="0" smtClean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37B94F2F-9229-4D75-8EA8-319A20D39D9B}" type="datetime1">
              <a:rPr lang="en-US">
                <a:solidFill>
                  <a:srgbClr val="000000"/>
                </a:solidFill>
              </a:rPr>
              <a:pPr>
                <a:defRPr/>
              </a:pPr>
              <a:t>10/23/12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2" name="Group 229"/>
          <p:cNvGrpSpPr>
            <a:grpSpLocks/>
          </p:cNvGrpSpPr>
          <p:nvPr/>
        </p:nvGrpSpPr>
        <p:grpSpPr bwMode="auto">
          <a:xfrm>
            <a:off x="466725" y="833437"/>
            <a:ext cx="8178800" cy="14288"/>
            <a:chOff x="290" y="806"/>
            <a:chExt cx="5152" cy="12"/>
          </a:xfrm>
        </p:grpSpPr>
        <p:sp>
          <p:nvSpPr>
            <p:cNvPr id="1254" name="Oval 230"/>
            <p:cNvSpPr>
              <a:spLocks noChangeArrowheads="1"/>
            </p:cNvSpPr>
            <p:nvPr userDrawn="1"/>
          </p:nvSpPr>
          <p:spPr bwMode="auto">
            <a:xfrm>
              <a:off x="290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srgbClr val="000000"/>
                </a:solidFill>
                <a:latin typeface="Verdana"/>
                <a:ea typeface="ＭＳ Ｐゴシック" pitchFamily="-112" charset="-128"/>
              </a:endParaRPr>
            </a:p>
          </p:txBody>
        </p:sp>
        <p:sp>
          <p:nvSpPr>
            <p:cNvPr id="1255" name="Oval 231"/>
            <p:cNvSpPr>
              <a:spLocks noChangeArrowheads="1"/>
            </p:cNvSpPr>
            <p:nvPr userDrawn="1"/>
          </p:nvSpPr>
          <p:spPr bwMode="auto">
            <a:xfrm>
              <a:off x="352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srgbClr val="000000"/>
                </a:solidFill>
                <a:latin typeface="Verdana"/>
                <a:ea typeface="ＭＳ Ｐゴシック" pitchFamily="-112" charset="-128"/>
              </a:endParaRPr>
            </a:p>
          </p:txBody>
        </p:sp>
        <p:sp>
          <p:nvSpPr>
            <p:cNvPr id="1256" name="Oval 232"/>
            <p:cNvSpPr>
              <a:spLocks noChangeArrowheads="1"/>
            </p:cNvSpPr>
            <p:nvPr userDrawn="1"/>
          </p:nvSpPr>
          <p:spPr bwMode="auto">
            <a:xfrm>
              <a:off x="414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srgbClr val="000000"/>
                </a:solidFill>
                <a:latin typeface="Verdana"/>
                <a:ea typeface="ＭＳ Ｐゴシック" pitchFamily="-112" charset="-128"/>
              </a:endParaRPr>
            </a:p>
          </p:txBody>
        </p:sp>
        <p:sp>
          <p:nvSpPr>
            <p:cNvPr id="1257" name="Oval 233"/>
            <p:cNvSpPr>
              <a:spLocks noChangeArrowheads="1"/>
            </p:cNvSpPr>
            <p:nvPr userDrawn="1"/>
          </p:nvSpPr>
          <p:spPr bwMode="auto">
            <a:xfrm>
              <a:off x="476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srgbClr val="000000"/>
                </a:solidFill>
                <a:latin typeface="Verdana"/>
                <a:ea typeface="ＭＳ Ｐゴシック" pitchFamily="-112" charset="-128"/>
              </a:endParaRPr>
            </a:p>
          </p:txBody>
        </p:sp>
        <p:sp>
          <p:nvSpPr>
            <p:cNvPr id="1258" name="Oval 234"/>
            <p:cNvSpPr>
              <a:spLocks noChangeArrowheads="1"/>
            </p:cNvSpPr>
            <p:nvPr userDrawn="1"/>
          </p:nvSpPr>
          <p:spPr bwMode="auto">
            <a:xfrm>
              <a:off x="538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srgbClr val="000000"/>
                </a:solidFill>
                <a:latin typeface="Verdana"/>
                <a:ea typeface="ＭＳ Ｐゴシック" pitchFamily="-112" charset="-128"/>
              </a:endParaRPr>
            </a:p>
          </p:txBody>
        </p:sp>
        <p:sp>
          <p:nvSpPr>
            <p:cNvPr id="1259" name="Oval 235"/>
            <p:cNvSpPr>
              <a:spLocks noChangeArrowheads="1"/>
            </p:cNvSpPr>
            <p:nvPr userDrawn="1"/>
          </p:nvSpPr>
          <p:spPr bwMode="auto">
            <a:xfrm>
              <a:off x="600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srgbClr val="000000"/>
                </a:solidFill>
                <a:latin typeface="Verdana"/>
                <a:ea typeface="ＭＳ Ｐゴシック" pitchFamily="-112" charset="-128"/>
              </a:endParaRPr>
            </a:p>
          </p:txBody>
        </p:sp>
        <p:sp>
          <p:nvSpPr>
            <p:cNvPr id="1260" name="Oval 236"/>
            <p:cNvSpPr>
              <a:spLocks noChangeArrowheads="1"/>
            </p:cNvSpPr>
            <p:nvPr userDrawn="1"/>
          </p:nvSpPr>
          <p:spPr bwMode="auto">
            <a:xfrm>
              <a:off x="662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srgbClr val="000000"/>
                </a:solidFill>
                <a:latin typeface="Verdana"/>
                <a:ea typeface="ＭＳ Ｐゴシック" pitchFamily="-112" charset="-128"/>
              </a:endParaRPr>
            </a:p>
          </p:txBody>
        </p:sp>
        <p:sp>
          <p:nvSpPr>
            <p:cNvPr id="1261" name="Oval 237"/>
            <p:cNvSpPr>
              <a:spLocks noChangeArrowheads="1"/>
            </p:cNvSpPr>
            <p:nvPr userDrawn="1"/>
          </p:nvSpPr>
          <p:spPr bwMode="auto">
            <a:xfrm>
              <a:off x="724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srgbClr val="000000"/>
                </a:solidFill>
                <a:latin typeface="Verdana"/>
                <a:ea typeface="ＭＳ Ｐゴシック" pitchFamily="-112" charset="-128"/>
              </a:endParaRPr>
            </a:p>
          </p:txBody>
        </p:sp>
        <p:sp>
          <p:nvSpPr>
            <p:cNvPr id="1262" name="Oval 238"/>
            <p:cNvSpPr>
              <a:spLocks noChangeArrowheads="1"/>
            </p:cNvSpPr>
            <p:nvPr userDrawn="1"/>
          </p:nvSpPr>
          <p:spPr bwMode="auto">
            <a:xfrm>
              <a:off x="786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srgbClr val="000000"/>
                </a:solidFill>
                <a:latin typeface="Verdana"/>
                <a:ea typeface="ＭＳ Ｐゴシック" pitchFamily="-112" charset="-128"/>
              </a:endParaRPr>
            </a:p>
          </p:txBody>
        </p:sp>
        <p:sp>
          <p:nvSpPr>
            <p:cNvPr id="1263" name="Oval 239"/>
            <p:cNvSpPr>
              <a:spLocks noChangeArrowheads="1"/>
            </p:cNvSpPr>
            <p:nvPr userDrawn="1"/>
          </p:nvSpPr>
          <p:spPr bwMode="auto">
            <a:xfrm>
              <a:off x="848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srgbClr val="000000"/>
                </a:solidFill>
                <a:latin typeface="Verdana"/>
                <a:ea typeface="ＭＳ Ｐゴシック" pitchFamily="-112" charset="-128"/>
              </a:endParaRPr>
            </a:p>
          </p:txBody>
        </p:sp>
        <p:sp>
          <p:nvSpPr>
            <p:cNvPr id="1264" name="Oval 240"/>
            <p:cNvSpPr>
              <a:spLocks noChangeArrowheads="1"/>
            </p:cNvSpPr>
            <p:nvPr userDrawn="1"/>
          </p:nvSpPr>
          <p:spPr bwMode="auto">
            <a:xfrm>
              <a:off x="910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srgbClr val="000000"/>
                </a:solidFill>
                <a:latin typeface="Verdana"/>
                <a:ea typeface="ＭＳ Ｐゴシック" pitchFamily="-112" charset="-128"/>
              </a:endParaRPr>
            </a:p>
          </p:txBody>
        </p:sp>
        <p:sp>
          <p:nvSpPr>
            <p:cNvPr id="1265" name="Oval 241"/>
            <p:cNvSpPr>
              <a:spLocks noChangeArrowheads="1"/>
            </p:cNvSpPr>
            <p:nvPr userDrawn="1"/>
          </p:nvSpPr>
          <p:spPr bwMode="auto">
            <a:xfrm>
              <a:off x="972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srgbClr val="000000"/>
                </a:solidFill>
                <a:latin typeface="Verdana"/>
                <a:ea typeface="ＭＳ Ｐゴシック" pitchFamily="-112" charset="-128"/>
              </a:endParaRPr>
            </a:p>
          </p:txBody>
        </p:sp>
        <p:sp>
          <p:nvSpPr>
            <p:cNvPr id="1266" name="Oval 242"/>
            <p:cNvSpPr>
              <a:spLocks noChangeArrowheads="1"/>
            </p:cNvSpPr>
            <p:nvPr userDrawn="1"/>
          </p:nvSpPr>
          <p:spPr bwMode="auto">
            <a:xfrm>
              <a:off x="1034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srgbClr val="000000"/>
                </a:solidFill>
                <a:latin typeface="Verdana"/>
                <a:ea typeface="ＭＳ Ｐゴシック" pitchFamily="-112" charset="-128"/>
              </a:endParaRPr>
            </a:p>
          </p:txBody>
        </p:sp>
        <p:sp>
          <p:nvSpPr>
            <p:cNvPr id="1267" name="Oval 243"/>
            <p:cNvSpPr>
              <a:spLocks noChangeArrowheads="1"/>
            </p:cNvSpPr>
            <p:nvPr userDrawn="1"/>
          </p:nvSpPr>
          <p:spPr bwMode="auto">
            <a:xfrm>
              <a:off x="1096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srgbClr val="000000"/>
                </a:solidFill>
                <a:latin typeface="Verdana"/>
                <a:ea typeface="ＭＳ Ｐゴシック" pitchFamily="-112" charset="-128"/>
              </a:endParaRPr>
            </a:p>
          </p:txBody>
        </p:sp>
        <p:sp>
          <p:nvSpPr>
            <p:cNvPr id="1268" name="Oval 244"/>
            <p:cNvSpPr>
              <a:spLocks noChangeArrowheads="1"/>
            </p:cNvSpPr>
            <p:nvPr userDrawn="1"/>
          </p:nvSpPr>
          <p:spPr bwMode="auto">
            <a:xfrm>
              <a:off x="1158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srgbClr val="000000"/>
                </a:solidFill>
                <a:latin typeface="Verdana"/>
                <a:ea typeface="ＭＳ Ｐゴシック" pitchFamily="-112" charset="-128"/>
              </a:endParaRPr>
            </a:p>
          </p:txBody>
        </p:sp>
        <p:sp>
          <p:nvSpPr>
            <p:cNvPr id="1269" name="Oval 245"/>
            <p:cNvSpPr>
              <a:spLocks noChangeArrowheads="1"/>
            </p:cNvSpPr>
            <p:nvPr userDrawn="1"/>
          </p:nvSpPr>
          <p:spPr bwMode="auto">
            <a:xfrm>
              <a:off x="1220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srgbClr val="000000"/>
                </a:solidFill>
                <a:latin typeface="Verdana"/>
                <a:ea typeface="ＭＳ Ｐゴシック" pitchFamily="-112" charset="-128"/>
              </a:endParaRPr>
            </a:p>
          </p:txBody>
        </p:sp>
        <p:sp>
          <p:nvSpPr>
            <p:cNvPr id="1270" name="Oval 246"/>
            <p:cNvSpPr>
              <a:spLocks noChangeArrowheads="1"/>
            </p:cNvSpPr>
            <p:nvPr userDrawn="1"/>
          </p:nvSpPr>
          <p:spPr bwMode="auto">
            <a:xfrm>
              <a:off x="1282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srgbClr val="000000"/>
                </a:solidFill>
                <a:latin typeface="Verdana"/>
                <a:ea typeface="ＭＳ Ｐゴシック" pitchFamily="-112" charset="-128"/>
              </a:endParaRPr>
            </a:p>
          </p:txBody>
        </p:sp>
        <p:sp>
          <p:nvSpPr>
            <p:cNvPr id="1271" name="Oval 247"/>
            <p:cNvSpPr>
              <a:spLocks noChangeArrowheads="1"/>
            </p:cNvSpPr>
            <p:nvPr userDrawn="1"/>
          </p:nvSpPr>
          <p:spPr bwMode="auto">
            <a:xfrm>
              <a:off x="1343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srgbClr val="000000"/>
                </a:solidFill>
                <a:latin typeface="Verdana"/>
                <a:ea typeface="ＭＳ Ｐゴシック" pitchFamily="-112" charset="-128"/>
              </a:endParaRPr>
            </a:p>
          </p:txBody>
        </p:sp>
        <p:sp>
          <p:nvSpPr>
            <p:cNvPr id="1272" name="Oval 248"/>
            <p:cNvSpPr>
              <a:spLocks noChangeArrowheads="1"/>
            </p:cNvSpPr>
            <p:nvPr userDrawn="1"/>
          </p:nvSpPr>
          <p:spPr bwMode="auto">
            <a:xfrm>
              <a:off x="1404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srgbClr val="000000"/>
                </a:solidFill>
                <a:latin typeface="Verdana"/>
                <a:ea typeface="ＭＳ Ｐゴシック" pitchFamily="-112" charset="-128"/>
              </a:endParaRPr>
            </a:p>
          </p:txBody>
        </p:sp>
        <p:sp>
          <p:nvSpPr>
            <p:cNvPr id="1273" name="Oval 249"/>
            <p:cNvSpPr>
              <a:spLocks noChangeArrowheads="1"/>
            </p:cNvSpPr>
            <p:nvPr userDrawn="1"/>
          </p:nvSpPr>
          <p:spPr bwMode="auto">
            <a:xfrm>
              <a:off x="1465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srgbClr val="000000"/>
                </a:solidFill>
                <a:latin typeface="Verdana"/>
                <a:ea typeface="ＭＳ Ｐゴシック" pitchFamily="-112" charset="-128"/>
              </a:endParaRPr>
            </a:p>
          </p:txBody>
        </p:sp>
        <p:sp>
          <p:nvSpPr>
            <p:cNvPr id="1274" name="Oval 250"/>
            <p:cNvSpPr>
              <a:spLocks noChangeArrowheads="1"/>
            </p:cNvSpPr>
            <p:nvPr userDrawn="1"/>
          </p:nvSpPr>
          <p:spPr bwMode="auto">
            <a:xfrm>
              <a:off x="1526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srgbClr val="000000"/>
                </a:solidFill>
                <a:latin typeface="Verdana"/>
                <a:ea typeface="ＭＳ Ｐゴシック" pitchFamily="-112" charset="-128"/>
              </a:endParaRPr>
            </a:p>
          </p:txBody>
        </p:sp>
        <p:sp>
          <p:nvSpPr>
            <p:cNvPr id="1275" name="Oval 251"/>
            <p:cNvSpPr>
              <a:spLocks noChangeArrowheads="1"/>
            </p:cNvSpPr>
            <p:nvPr userDrawn="1"/>
          </p:nvSpPr>
          <p:spPr bwMode="auto">
            <a:xfrm>
              <a:off x="1587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srgbClr val="000000"/>
                </a:solidFill>
                <a:latin typeface="Verdana"/>
                <a:ea typeface="ＭＳ Ｐゴシック" pitchFamily="-112" charset="-128"/>
              </a:endParaRPr>
            </a:p>
          </p:txBody>
        </p:sp>
        <p:sp>
          <p:nvSpPr>
            <p:cNvPr id="1276" name="Oval 252"/>
            <p:cNvSpPr>
              <a:spLocks noChangeArrowheads="1"/>
            </p:cNvSpPr>
            <p:nvPr userDrawn="1"/>
          </p:nvSpPr>
          <p:spPr bwMode="auto">
            <a:xfrm>
              <a:off x="1648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srgbClr val="000000"/>
                </a:solidFill>
                <a:latin typeface="Verdana"/>
                <a:ea typeface="ＭＳ Ｐゴシック" pitchFamily="-112" charset="-128"/>
              </a:endParaRPr>
            </a:p>
          </p:txBody>
        </p:sp>
        <p:sp>
          <p:nvSpPr>
            <p:cNvPr id="1277" name="Oval 253"/>
            <p:cNvSpPr>
              <a:spLocks noChangeArrowheads="1"/>
            </p:cNvSpPr>
            <p:nvPr userDrawn="1"/>
          </p:nvSpPr>
          <p:spPr bwMode="auto">
            <a:xfrm>
              <a:off x="1709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srgbClr val="000000"/>
                </a:solidFill>
                <a:latin typeface="Verdana"/>
                <a:ea typeface="ＭＳ Ｐゴシック" pitchFamily="-112" charset="-128"/>
              </a:endParaRPr>
            </a:p>
          </p:txBody>
        </p:sp>
        <p:sp>
          <p:nvSpPr>
            <p:cNvPr id="1278" name="Oval 254"/>
            <p:cNvSpPr>
              <a:spLocks noChangeArrowheads="1"/>
            </p:cNvSpPr>
            <p:nvPr userDrawn="1"/>
          </p:nvSpPr>
          <p:spPr bwMode="auto">
            <a:xfrm>
              <a:off x="1770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srgbClr val="000000"/>
                </a:solidFill>
                <a:latin typeface="Verdana"/>
                <a:ea typeface="ＭＳ Ｐゴシック" pitchFamily="-112" charset="-128"/>
              </a:endParaRPr>
            </a:p>
          </p:txBody>
        </p:sp>
        <p:sp>
          <p:nvSpPr>
            <p:cNvPr id="1279" name="Oval 255"/>
            <p:cNvSpPr>
              <a:spLocks noChangeArrowheads="1"/>
            </p:cNvSpPr>
            <p:nvPr userDrawn="1"/>
          </p:nvSpPr>
          <p:spPr bwMode="auto">
            <a:xfrm>
              <a:off x="1831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srgbClr val="000000"/>
                </a:solidFill>
                <a:latin typeface="Verdana"/>
                <a:ea typeface="ＭＳ Ｐゴシック" pitchFamily="-112" charset="-128"/>
              </a:endParaRPr>
            </a:p>
          </p:txBody>
        </p:sp>
        <p:sp>
          <p:nvSpPr>
            <p:cNvPr id="1280" name="Oval 256"/>
            <p:cNvSpPr>
              <a:spLocks noChangeArrowheads="1"/>
            </p:cNvSpPr>
            <p:nvPr userDrawn="1"/>
          </p:nvSpPr>
          <p:spPr bwMode="auto">
            <a:xfrm>
              <a:off x="1892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srgbClr val="000000"/>
                </a:solidFill>
                <a:latin typeface="Verdana"/>
                <a:ea typeface="ＭＳ Ｐゴシック" pitchFamily="-112" charset="-128"/>
              </a:endParaRPr>
            </a:p>
          </p:txBody>
        </p:sp>
        <p:sp>
          <p:nvSpPr>
            <p:cNvPr id="1281" name="Oval 257"/>
            <p:cNvSpPr>
              <a:spLocks noChangeArrowheads="1"/>
            </p:cNvSpPr>
            <p:nvPr userDrawn="1"/>
          </p:nvSpPr>
          <p:spPr bwMode="auto">
            <a:xfrm>
              <a:off x="1953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srgbClr val="000000"/>
                </a:solidFill>
                <a:latin typeface="Verdana"/>
                <a:ea typeface="ＭＳ Ｐゴシック" pitchFamily="-112" charset="-128"/>
              </a:endParaRPr>
            </a:p>
          </p:txBody>
        </p:sp>
        <p:sp>
          <p:nvSpPr>
            <p:cNvPr id="1282" name="Oval 258"/>
            <p:cNvSpPr>
              <a:spLocks noChangeArrowheads="1"/>
            </p:cNvSpPr>
            <p:nvPr userDrawn="1"/>
          </p:nvSpPr>
          <p:spPr bwMode="auto">
            <a:xfrm>
              <a:off x="2014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srgbClr val="000000"/>
                </a:solidFill>
                <a:latin typeface="Verdana"/>
                <a:ea typeface="ＭＳ Ｐゴシック" pitchFamily="-112" charset="-128"/>
              </a:endParaRPr>
            </a:p>
          </p:txBody>
        </p:sp>
        <p:sp>
          <p:nvSpPr>
            <p:cNvPr id="1283" name="Oval 259"/>
            <p:cNvSpPr>
              <a:spLocks noChangeArrowheads="1"/>
            </p:cNvSpPr>
            <p:nvPr userDrawn="1"/>
          </p:nvSpPr>
          <p:spPr bwMode="auto">
            <a:xfrm>
              <a:off x="2075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srgbClr val="000000"/>
                </a:solidFill>
                <a:latin typeface="Verdana"/>
                <a:ea typeface="ＭＳ Ｐゴシック" pitchFamily="-112" charset="-128"/>
              </a:endParaRPr>
            </a:p>
          </p:txBody>
        </p:sp>
        <p:sp>
          <p:nvSpPr>
            <p:cNvPr id="1284" name="Oval 260"/>
            <p:cNvSpPr>
              <a:spLocks noChangeArrowheads="1"/>
            </p:cNvSpPr>
            <p:nvPr userDrawn="1"/>
          </p:nvSpPr>
          <p:spPr bwMode="auto">
            <a:xfrm>
              <a:off x="2136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srgbClr val="000000"/>
                </a:solidFill>
                <a:latin typeface="Verdana"/>
                <a:ea typeface="ＭＳ Ｐゴシック" pitchFamily="-112" charset="-128"/>
              </a:endParaRPr>
            </a:p>
          </p:txBody>
        </p:sp>
        <p:sp>
          <p:nvSpPr>
            <p:cNvPr id="1285" name="Oval 261"/>
            <p:cNvSpPr>
              <a:spLocks noChangeArrowheads="1"/>
            </p:cNvSpPr>
            <p:nvPr userDrawn="1"/>
          </p:nvSpPr>
          <p:spPr bwMode="auto">
            <a:xfrm>
              <a:off x="2197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srgbClr val="000000"/>
                </a:solidFill>
                <a:latin typeface="Verdana"/>
                <a:ea typeface="ＭＳ Ｐゴシック" pitchFamily="-112" charset="-128"/>
              </a:endParaRPr>
            </a:p>
          </p:txBody>
        </p:sp>
        <p:sp>
          <p:nvSpPr>
            <p:cNvPr id="1286" name="Oval 262"/>
            <p:cNvSpPr>
              <a:spLocks noChangeArrowheads="1"/>
            </p:cNvSpPr>
            <p:nvPr userDrawn="1"/>
          </p:nvSpPr>
          <p:spPr bwMode="auto">
            <a:xfrm>
              <a:off x="2258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srgbClr val="000000"/>
                </a:solidFill>
                <a:latin typeface="Verdana"/>
                <a:ea typeface="ＭＳ Ｐゴシック" pitchFamily="-112" charset="-128"/>
              </a:endParaRPr>
            </a:p>
          </p:txBody>
        </p:sp>
        <p:sp>
          <p:nvSpPr>
            <p:cNvPr id="1287" name="Oval 263"/>
            <p:cNvSpPr>
              <a:spLocks noChangeArrowheads="1"/>
            </p:cNvSpPr>
            <p:nvPr userDrawn="1"/>
          </p:nvSpPr>
          <p:spPr bwMode="auto">
            <a:xfrm>
              <a:off x="2319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srgbClr val="000000"/>
                </a:solidFill>
                <a:latin typeface="Verdana"/>
                <a:ea typeface="ＭＳ Ｐゴシック" pitchFamily="-112" charset="-128"/>
              </a:endParaRPr>
            </a:p>
          </p:txBody>
        </p:sp>
        <p:sp>
          <p:nvSpPr>
            <p:cNvPr id="1288" name="Oval 264"/>
            <p:cNvSpPr>
              <a:spLocks noChangeArrowheads="1"/>
            </p:cNvSpPr>
            <p:nvPr userDrawn="1"/>
          </p:nvSpPr>
          <p:spPr bwMode="auto">
            <a:xfrm>
              <a:off x="2380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srgbClr val="000000"/>
                </a:solidFill>
                <a:latin typeface="Verdana"/>
                <a:ea typeface="ＭＳ Ｐゴシック" pitchFamily="-112" charset="-128"/>
              </a:endParaRPr>
            </a:p>
          </p:txBody>
        </p:sp>
        <p:sp>
          <p:nvSpPr>
            <p:cNvPr id="1289" name="Oval 265"/>
            <p:cNvSpPr>
              <a:spLocks noChangeArrowheads="1"/>
            </p:cNvSpPr>
            <p:nvPr userDrawn="1"/>
          </p:nvSpPr>
          <p:spPr bwMode="auto">
            <a:xfrm>
              <a:off x="2441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srgbClr val="000000"/>
                </a:solidFill>
                <a:latin typeface="Verdana"/>
                <a:ea typeface="ＭＳ Ｐゴシック" pitchFamily="-112" charset="-128"/>
              </a:endParaRPr>
            </a:p>
          </p:txBody>
        </p:sp>
        <p:sp>
          <p:nvSpPr>
            <p:cNvPr id="1290" name="Oval 266"/>
            <p:cNvSpPr>
              <a:spLocks noChangeArrowheads="1"/>
            </p:cNvSpPr>
            <p:nvPr userDrawn="1"/>
          </p:nvSpPr>
          <p:spPr bwMode="auto">
            <a:xfrm>
              <a:off x="2502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srgbClr val="000000"/>
                </a:solidFill>
                <a:latin typeface="Verdana"/>
                <a:ea typeface="ＭＳ Ｐゴシック" pitchFamily="-112" charset="-128"/>
              </a:endParaRPr>
            </a:p>
          </p:txBody>
        </p:sp>
        <p:sp>
          <p:nvSpPr>
            <p:cNvPr id="1291" name="Oval 267"/>
            <p:cNvSpPr>
              <a:spLocks noChangeArrowheads="1"/>
            </p:cNvSpPr>
            <p:nvPr userDrawn="1"/>
          </p:nvSpPr>
          <p:spPr bwMode="auto">
            <a:xfrm>
              <a:off x="2563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srgbClr val="000000"/>
                </a:solidFill>
                <a:latin typeface="Verdana"/>
                <a:ea typeface="ＭＳ Ｐゴシック" pitchFamily="-112" charset="-128"/>
              </a:endParaRPr>
            </a:p>
          </p:txBody>
        </p:sp>
        <p:sp>
          <p:nvSpPr>
            <p:cNvPr id="1292" name="Oval 268"/>
            <p:cNvSpPr>
              <a:spLocks noChangeArrowheads="1"/>
            </p:cNvSpPr>
            <p:nvPr userDrawn="1"/>
          </p:nvSpPr>
          <p:spPr bwMode="auto">
            <a:xfrm>
              <a:off x="2624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srgbClr val="000000"/>
                </a:solidFill>
                <a:latin typeface="Verdana"/>
                <a:ea typeface="ＭＳ Ｐゴシック" pitchFamily="-112" charset="-128"/>
              </a:endParaRPr>
            </a:p>
          </p:txBody>
        </p:sp>
        <p:sp>
          <p:nvSpPr>
            <p:cNvPr id="1293" name="Oval 269"/>
            <p:cNvSpPr>
              <a:spLocks noChangeArrowheads="1"/>
            </p:cNvSpPr>
            <p:nvPr userDrawn="1"/>
          </p:nvSpPr>
          <p:spPr bwMode="auto">
            <a:xfrm>
              <a:off x="2685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srgbClr val="000000"/>
                </a:solidFill>
                <a:latin typeface="Verdana"/>
                <a:ea typeface="ＭＳ Ｐゴシック" pitchFamily="-112" charset="-128"/>
              </a:endParaRPr>
            </a:p>
          </p:txBody>
        </p:sp>
        <p:sp>
          <p:nvSpPr>
            <p:cNvPr id="1294" name="Oval 270"/>
            <p:cNvSpPr>
              <a:spLocks noChangeArrowheads="1"/>
            </p:cNvSpPr>
            <p:nvPr userDrawn="1"/>
          </p:nvSpPr>
          <p:spPr bwMode="auto">
            <a:xfrm>
              <a:off x="2746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srgbClr val="000000"/>
                </a:solidFill>
                <a:latin typeface="Verdana"/>
                <a:ea typeface="ＭＳ Ｐゴシック" pitchFamily="-112" charset="-128"/>
              </a:endParaRPr>
            </a:p>
          </p:txBody>
        </p:sp>
        <p:sp>
          <p:nvSpPr>
            <p:cNvPr id="1295" name="Oval 271"/>
            <p:cNvSpPr>
              <a:spLocks noChangeArrowheads="1"/>
            </p:cNvSpPr>
            <p:nvPr userDrawn="1"/>
          </p:nvSpPr>
          <p:spPr bwMode="auto">
            <a:xfrm>
              <a:off x="2807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srgbClr val="000000"/>
                </a:solidFill>
                <a:latin typeface="Verdana"/>
                <a:ea typeface="ＭＳ Ｐゴシック" pitchFamily="-112" charset="-128"/>
              </a:endParaRPr>
            </a:p>
          </p:txBody>
        </p:sp>
        <p:sp>
          <p:nvSpPr>
            <p:cNvPr id="1296" name="Oval 272"/>
            <p:cNvSpPr>
              <a:spLocks noChangeArrowheads="1"/>
            </p:cNvSpPr>
            <p:nvPr userDrawn="1"/>
          </p:nvSpPr>
          <p:spPr bwMode="auto">
            <a:xfrm>
              <a:off x="2868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srgbClr val="000000"/>
                </a:solidFill>
                <a:latin typeface="Verdana"/>
                <a:ea typeface="ＭＳ Ｐゴシック" pitchFamily="-112" charset="-128"/>
              </a:endParaRPr>
            </a:p>
          </p:txBody>
        </p:sp>
        <p:sp>
          <p:nvSpPr>
            <p:cNvPr id="1297" name="Oval 273"/>
            <p:cNvSpPr>
              <a:spLocks noChangeArrowheads="1"/>
            </p:cNvSpPr>
            <p:nvPr userDrawn="1"/>
          </p:nvSpPr>
          <p:spPr bwMode="auto">
            <a:xfrm>
              <a:off x="2929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srgbClr val="000000"/>
                </a:solidFill>
                <a:latin typeface="Verdana"/>
                <a:ea typeface="ＭＳ Ｐゴシック" pitchFamily="-112" charset="-128"/>
              </a:endParaRPr>
            </a:p>
          </p:txBody>
        </p:sp>
        <p:sp>
          <p:nvSpPr>
            <p:cNvPr id="1298" name="Oval 274"/>
            <p:cNvSpPr>
              <a:spLocks noChangeArrowheads="1"/>
            </p:cNvSpPr>
            <p:nvPr userDrawn="1"/>
          </p:nvSpPr>
          <p:spPr bwMode="auto">
            <a:xfrm>
              <a:off x="2990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srgbClr val="000000"/>
                </a:solidFill>
                <a:latin typeface="Verdana"/>
                <a:ea typeface="ＭＳ Ｐゴシック" pitchFamily="-112" charset="-128"/>
              </a:endParaRPr>
            </a:p>
          </p:txBody>
        </p:sp>
        <p:sp>
          <p:nvSpPr>
            <p:cNvPr id="1299" name="Oval 275"/>
            <p:cNvSpPr>
              <a:spLocks noChangeArrowheads="1"/>
            </p:cNvSpPr>
            <p:nvPr userDrawn="1"/>
          </p:nvSpPr>
          <p:spPr bwMode="auto">
            <a:xfrm>
              <a:off x="3051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srgbClr val="000000"/>
                </a:solidFill>
                <a:latin typeface="Verdana"/>
                <a:ea typeface="ＭＳ Ｐゴシック" pitchFamily="-112" charset="-128"/>
              </a:endParaRPr>
            </a:p>
          </p:txBody>
        </p:sp>
        <p:sp>
          <p:nvSpPr>
            <p:cNvPr id="1300" name="Oval 276"/>
            <p:cNvSpPr>
              <a:spLocks noChangeArrowheads="1"/>
            </p:cNvSpPr>
            <p:nvPr userDrawn="1"/>
          </p:nvSpPr>
          <p:spPr bwMode="auto">
            <a:xfrm>
              <a:off x="3112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srgbClr val="000000"/>
                </a:solidFill>
                <a:latin typeface="Verdana"/>
                <a:ea typeface="ＭＳ Ｐゴシック" pitchFamily="-112" charset="-128"/>
              </a:endParaRPr>
            </a:p>
          </p:txBody>
        </p:sp>
        <p:sp>
          <p:nvSpPr>
            <p:cNvPr id="1301" name="Oval 277"/>
            <p:cNvSpPr>
              <a:spLocks noChangeArrowheads="1"/>
            </p:cNvSpPr>
            <p:nvPr userDrawn="1"/>
          </p:nvSpPr>
          <p:spPr bwMode="auto">
            <a:xfrm>
              <a:off x="3173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srgbClr val="000000"/>
                </a:solidFill>
                <a:latin typeface="Verdana"/>
                <a:ea typeface="ＭＳ Ｐゴシック" pitchFamily="-112" charset="-128"/>
              </a:endParaRPr>
            </a:p>
          </p:txBody>
        </p:sp>
        <p:sp>
          <p:nvSpPr>
            <p:cNvPr id="1302" name="Oval 278"/>
            <p:cNvSpPr>
              <a:spLocks noChangeArrowheads="1"/>
            </p:cNvSpPr>
            <p:nvPr userDrawn="1"/>
          </p:nvSpPr>
          <p:spPr bwMode="auto">
            <a:xfrm>
              <a:off x="3234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srgbClr val="000000"/>
                </a:solidFill>
                <a:latin typeface="Verdana"/>
                <a:ea typeface="ＭＳ Ｐゴシック" pitchFamily="-112" charset="-128"/>
              </a:endParaRPr>
            </a:p>
          </p:txBody>
        </p:sp>
        <p:sp>
          <p:nvSpPr>
            <p:cNvPr id="1303" name="Oval 279"/>
            <p:cNvSpPr>
              <a:spLocks noChangeArrowheads="1"/>
            </p:cNvSpPr>
            <p:nvPr userDrawn="1"/>
          </p:nvSpPr>
          <p:spPr bwMode="auto">
            <a:xfrm>
              <a:off x="3295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srgbClr val="000000"/>
                </a:solidFill>
                <a:latin typeface="Verdana"/>
                <a:ea typeface="ＭＳ Ｐゴシック" pitchFamily="-112" charset="-128"/>
              </a:endParaRPr>
            </a:p>
          </p:txBody>
        </p:sp>
        <p:sp>
          <p:nvSpPr>
            <p:cNvPr id="1304" name="Oval 280"/>
            <p:cNvSpPr>
              <a:spLocks noChangeArrowheads="1"/>
            </p:cNvSpPr>
            <p:nvPr userDrawn="1"/>
          </p:nvSpPr>
          <p:spPr bwMode="auto">
            <a:xfrm>
              <a:off x="3356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srgbClr val="000000"/>
                </a:solidFill>
                <a:latin typeface="Verdana"/>
                <a:ea typeface="ＭＳ Ｐゴシック" pitchFamily="-112" charset="-128"/>
              </a:endParaRPr>
            </a:p>
          </p:txBody>
        </p:sp>
        <p:sp>
          <p:nvSpPr>
            <p:cNvPr id="1305" name="Oval 281"/>
            <p:cNvSpPr>
              <a:spLocks noChangeArrowheads="1"/>
            </p:cNvSpPr>
            <p:nvPr userDrawn="1"/>
          </p:nvSpPr>
          <p:spPr bwMode="auto">
            <a:xfrm>
              <a:off x="3417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srgbClr val="000000"/>
                </a:solidFill>
                <a:latin typeface="Verdana"/>
                <a:ea typeface="ＭＳ Ｐゴシック" pitchFamily="-112" charset="-128"/>
              </a:endParaRPr>
            </a:p>
          </p:txBody>
        </p:sp>
        <p:sp>
          <p:nvSpPr>
            <p:cNvPr id="1306" name="Oval 282"/>
            <p:cNvSpPr>
              <a:spLocks noChangeArrowheads="1"/>
            </p:cNvSpPr>
            <p:nvPr userDrawn="1"/>
          </p:nvSpPr>
          <p:spPr bwMode="auto">
            <a:xfrm>
              <a:off x="3478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srgbClr val="000000"/>
                </a:solidFill>
                <a:latin typeface="Verdana"/>
                <a:ea typeface="ＭＳ Ｐゴシック" pitchFamily="-112" charset="-128"/>
              </a:endParaRPr>
            </a:p>
          </p:txBody>
        </p:sp>
        <p:sp>
          <p:nvSpPr>
            <p:cNvPr id="1307" name="Oval 283"/>
            <p:cNvSpPr>
              <a:spLocks noChangeArrowheads="1"/>
            </p:cNvSpPr>
            <p:nvPr userDrawn="1"/>
          </p:nvSpPr>
          <p:spPr bwMode="auto">
            <a:xfrm>
              <a:off x="3539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srgbClr val="000000"/>
                </a:solidFill>
                <a:latin typeface="Verdana"/>
                <a:ea typeface="ＭＳ Ｐゴシック" pitchFamily="-112" charset="-128"/>
              </a:endParaRPr>
            </a:p>
          </p:txBody>
        </p:sp>
        <p:sp>
          <p:nvSpPr>
            <p:cNvPr id="1308" name="Oval 284"/>
            <p:cNvSpPr>
              <a:spLocks noChangeArrowheads="1"/>
            </p:cNvSpPr>
            <p:nvPr userDrawn="1"/>
          </p:nvSpPr>
          <p:spPr bwMode="auto">
            <a:xfrm>
              <a:off x="3600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srgbClr val="000000"/>
                </a:solidFill>
                <a:latin typeface="Verdana"/>
                <a:ea typeface="ＭＳ Ｐゴシック" pitchFamily="-112" charset="-128"/>
              </a:endParaRPr>
            </a:p>
          </p:txBody>
        </p:sp>
        <p:sp>
          <p:nvSpPr>
            <p:cNvPr id="1309" name="Oval 285"/>
            <p:cNvSpPr>
              <a:spLocks noChangeArrowheads="1"/>
            </p:cNvSpPr>
            <p:nvPr userDrawn="1"/>
          </p:nvSpPr>
          <p:spPr bwMode="auto">
            <a:xfrm>
              <a:off x="3661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srgbClr val="000000"/>
                </a:solidFill>
                <a:latin typeface="Verdana"/>
                <a:ea typeface="ＭＳ Ｐゴシック" pitchFamily="-112" charset="-128"/>
              </a:endParaRPr>
            </a:p>
          </p:txBody>
        </p:sp>
        <p:sp>
          <p:nvSpPr>
            <p:cNvPr id="1310" name="Oval 286"/>
            <p:cNvSpPr>
              <a:spLocks noChangeArrowheads="1"/>
            </p:cNvSpPr>
            <p:nvPr userDrawn="1"/>
          </p:nvSpPr>
          <p:spPr bwMode="auto">
            <a:xfrm>
              <a:off x="3722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srgbClr val="000000"/>
                </a:solidFill>
                <a:latin typeface="Verdana"/>
                <a:ea typeface="ＭＳ Ｐゴシック" pitchFamily="-112" charset="-128"/>
              </a:endParaRPr>
            </a:p>
          </p:txBody>
        </p:sp>
        <p:sp>
          <p:nvSpPr>
            <p:cNvPr id="1311" name="Oval 287"/>
            <p:cNvSpPr>
              <a:spLocks noChangeArrowheads="1"/>
            </p:cNvSpPr>
            <p:nvPr userDrawn="1"/>
          </p:nvSpPr>
          <p:spPr bwMode="auto">
            <a:xfrm>
              <a:off x="3783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srgbClr val="000000"/>
                </a:solidFill>
                <a:latin typeface="Verdana"/>
                <a:ea typeface="ＭＳ Ｐゴシック" pitchFamily="-112" charset="-128"/>
              </a:endParaRPr>
            </a:p>
          </p:txBody>
        </p:sp>
        <p:sp>
          <p:nvSpPr>
            <p:cNvPr id="1312" name="Oval 288"/>
            <p:cNvSpPr>
              <a:spLocks noChangeArrowheads="1"/>
            </p:cNvSpPr>
            <p:nvPr userDrawn="1"/>
          </p:nvSpPr>
          <p:spPr bwMode="auto">
            <a:xfrm>
              <a:off x="3844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srgbClr val="000000"/>
                </a:solidFill>
                <a:latin typeface="Verdana"/>
                <a:ea typeface="ＭＳ Ｐゴシック" pitchFamily="-112" charset="-128"/>
              </a:endParaRPr>
            </a:p>
          </p:txBody>
        </p:sp>
        <p:sp>
          <p:nvSpPr>
            <p:cNvPr id="1313" name="Oval 289"/>
            <p:cNvSpPr>
              <a:spLocks noChangeArrowheads="1"/>
            </p:cNvSpPr>
            <p:nvPr userDrawn="1"/>
          </p:nvSpPr>
          <p:spPr bwMode="auto">
            <a:xfrm>
              <a:off x="3905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srgbClr val="000000"/>
                </a:solidFill>
                <a:latin typeface="Verdana"/>
                <a:ea typeface="ＭＳ Ｐゴシック" pitchFamily="-112" charset="-128"/>
              </a:endParaRPr>
            </a:p>
          </p:txBody>
        </p:sp>
        <p:sp>
          <p:nvSpPr>
            <p:cNvPr id="1314" name="Oval 290"/>
            <p:cNvSpPr>
              <a:spLocks noChangeArrowheads="1"/>
            </p:cNvSpPr>
            <p:nvPr userDrawn="1"/>
          </p:nvSpPr>
          <p:spPr bwMode="auto">
            <a:xfrm>
              <a:off x="3966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srgbClr val="000000"/>
                </a:solidFill>
                <a:latin typeface="Verdana"/>
                <a:ea typeface="ＭＳ Ｐゴシック" pitchFamily="-112" charset="-128"/>
              </a:endParaRPr>
            </a:p>
          </p:txBody>
        </p:sp>
        <p:sp>
          <p:nvSpPr>
            <p:cNvPr id="1315" name="Oval 291"/>
            <p:cNvSpPr>
              <a:spLocks noChangeArrowheads="1"/>
            </p:cNvSpPr>
            <p:nvPr userDrawn="1"/>
          </p:nvSpPr>
          <p:spPr bwMode="auto">
            <a:xfrm>
              <a:off x="4027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srgbClr val="000000"/>
                </a:solidFill>
                <a:latin typeface="Verdana"/>
                <a:ea typeface="ＭＳ Ｐゴシック" pitchFamily="-112" charset="-128"/>
              </a:endParaRPr>
            </a:p>
          </p:txBody>
        </p:sp>
        <p:sp>
          <p:nvSpPr>
            <p:cNvPr id="1316" name="Oval 292"/>
            <p:cNvSpPr>
              <a:spLocks noChangeArrowheads="1"/>
            </p:cNvSpPr>
            <p:nvPr userDrawn="1"/>
          </p:nvSpPr>
          <p:spPr bwMode="auto">
            <a:xfrm>
              <a:off x="4088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srgbClr val="000000"/>
                </a:solidFill>
                <a:latin typeface="Verdana"/>
                <a:ea typeface="ＭＳ Ｐゴシック" pitchFamily="-112" charset="-128"/>
              </a:endParaRPr>
            </a:p>
          </p:txBody>
        </p:sp>
        <p:sp>
          <p:nvSpPr>
            <p:cNvPr id="1317" name="Oval 293"/>
            <p:cNvSpPr>
              <a:spLocks noChangeArrowheads="1"/>
            </p:cNvSpPr>
            <p:nvPr userDrawn="1"/>
          </p:nvSpPr>
          <p:spPr bwMode="auto">
            <a:xfrm>
              <a:off x="4149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srgbClr val="000000"/>
                </a:solidFill>
                <a:latin typeface="Verdana"/>
                <a:ea typeface="ＭＳ Ｐゴシック" pitchFamily="-112" charset="-128"/>
              </a:endParaRPr>
            </a:p>
          </p:txBody>
        </p:sp>
        <p:sp>
          <p:nvSpPr>
            <p:cNvPr id="1318" name="Oval 294"/>
            <p:cNvSpPr>
              <a:spLocks noChangeArrowheads="1"/>
            </p:cNvSpPr>
            <p:nvPr userDrawn="1"/>
          </p:nvSpPr>
          <p:spPr bwMode="auto">
            <a:xfrm>
              <a:off x="4210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srgbClr val="000000"/>
                </a:solidFill>
                <a:latin typeface="Verdana"/>
                <a:ea typeface="ＭＳ Ｐゴシック" pitchFamily="-112" charset="-128"/>
              </a:endParaRPr>
            </a:p>
          </p:txBody>
        </p:sp>
        <p:sp>
          <p:nvSpPr>
            <p:cNvPr id="1319" name="Oval 295"/>
            <p:cNvSpPr>
              <a:spLocks noChangeArrowheads="1"/>
            </p:cNvSpPr>
            <p:nvPr userDrawn="1"/>
          </p:nvSpPr>
          <p:spPr bwMode="auto">
            <a:xfrm>
              <a:off x="4271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srgbClr val="000000"/>
                </a:solidFill>
                <a:latin typeface="Verdana"/>
                <a:ea typeface="ＭＳ Ｐゴシック" pitchFamily="-112" charset="-128"/>
              </a:endParaRPr>
            </a:p>
          </p:txBody>
        </p:sp>
        <p:sp>
          <p:nvSpPr>
            <p:cNvPr id="1320" name="Oval 296"/>
            <p:cNvSpPr>
              <a:spLocks noChangeArrowheads="1"/>
            </p:cNvSpPr>
            <p:nvPr userDrawn="1"/>
          </p:nvSpPr>
          <p:spPr bwMode="auto">
            <a:xfrm>
              <a:off x="4332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srgbClr val="000000"/>
                </a:solidFill>
                <a:latin typeface="Verdana"/>
                <a:ea typeface="ＭＳ Ｐゴシック" pitchFamily="-112" charset="-128"/>
              </a:endParaRPr>
            </a:p>
          </p:txBody>
        </p:sp>
        <p:sp>
          <p:nvSpPr>
            <p:cNvPr id="1321" name="Oval 297"/>
            <p:cNvSpPr>
              <a:spLocks noChangeArrowheads="1"/>
            </p:cNvSpPr>
            <p:nvPr userDrawn="1"/>
          </p:nvSpPr>
          <p:spPr bwMode="auto">
            <a:xfrm>
              <a:off x="4393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srgbClr val="000000"/>
                </a:solidFill>
                <a:latin typeface="Verdana"/>
                <a:ea typeface="ＭＳ Ｐゴシック" pitchFamily="-112" charset="-128"/>
              </a:endParaRPr>
            </a:p>
          </p:txBody>
        </p:sp>
        <p:sp>
          <p:nvSpPr>
            <p:cNvPr id="1322" name="Oval 298"/>
            <p:cNvSpPr>
              <a:spLocks noChangeArrowheads="1"/>
            </p:cNvSpPr>
            <p:nvPr userDrawn="1"/>
          </p:nvSpPr>
          <p:spPr bwMode="auto">
            <a:xfrm>
              <a:off x="4454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srgbClr val="000000"/>
                </a:solidFill>
                <a:latin typeface="Verdana"/>
                <a:ea typeface="ＭＳ Ｐゴシック" pitchFamily="-112" charset="-128"/>
              </a:endParaRPr>
            </a:p>
          </p:txBody>
        </p:sp>
        <p:sp>
          <p:nvSpPr>
            <p:cNvPr id="1323" name="Oval 299"/>
            <p:cNvSpPr>
              <a:spLocks noChangeArrowheads="1"/>
            </p:cNvSpPr>
            <p:nvPr userDrawn="1"/>
          </p:nvSpPr>
          <p:spPr bwMode="auto">
            <a:xfrm>
              <a:off x="4515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srgbClr val="000000"/>
                </a:solidFill>
                <a:latin typeface="Verdana"/>
                <a:ea typeface="ＭＳ Ｐゴシック" pitchFamily="-112" charset="-128"/>
              </a:endParaRPr>
            </a:p>
          </p:txBody>
        </p:sp>
        <p:sp>
          <p:nvSpPr>
            <p:cNvPr id="1324" name="Oval 300"/>
            <p:cNvSpPr>
              <a:spLocks noChangeArrowheads="1"/>
            </p:cNvSpPr>
            <p:nvPr userDrawn="1"/>
          </p:nvSpPr>
          <p:spPr bwMode="auto">
            <a:xfrm>
              <a:off x="4576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srgbClr val="000000"/>
                </a:solidFill>
                <a:latin typeface="Verdana"/>
                <a:ea typeface="ＭＳ Ｐゴシック" pitchFamily="-112" charset="-128"/>
              </a:endParaRPr>
            </a:p>
          </p:txBody>
        </p:sp>
        <p:sp>
          <p:nvSpPr>
            <p:cNvPr id="1325" name="Oval 301"/>
            <p:cNvSpPr>
              <a:spLocks noChangeArrowheads="1"/>
            </p:cNvSpPr>
            <p:nvPr userDrawn="1"/>
          </p:nvSpPr>
          <p:spPr bwMode="auto">
            <a:xfrm>
              <a:off x="4637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srgbClr val="000000"/>
                </a:solidFill>
                <a:latin typeface="Verdana"/>
                <a:ea typeface="ＭＳ Ｐゴシック" pitchFamily="-112" charset="-128"/>
              </a:endParaRPr>
            </a:p>
          </p:txBody>
        </p:sp>
        <p:sp>
          <p:nvSpPr>
            <p:cNvPr id="1326" name="Oval 302"/>
            <p:cNvSpPr>
              <a:spLocks noChangeArrowheads="1"/>
            </p:cNvSpPr>
            <p:nvPr userDrawn="1"/>
          </p:nvSpPr>
          <p:spPr bwMode="auto">
            <a:xfrm>
              <a:off x="4698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srgbClr val="000000"/>
                </a:solidFill>
                <a:latin typeface="Verdana"/>
                <a:ea typeface="ＭＳ Ｐゴシック" pitchFamily="-112" charset="-128"/>
              </a:endParaRPr>
            </a:p>
          </p:txBody>
        </p:sp>
        <p:sp>
          <p:nvSpPr>
            <p:cNvPr id="1327" name="Oval 303"/>
            <p:cNvSpPr>
              <a:spLocks noChangeArrowheads="1"/>
            </p:cNvSpPr>
            <p:nvPr userDrawn="1"/>
          </p:nvSpPr>
          <p:spPr bwMode="auto">
            <a:xfrm>
              <a:off x="4759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srgbClr val="000000"/>
                </a:solidFill>
                <a:latin typeface="Verdana"/>
                <a:ea typeface="ＭＳ Ｐゴシック" pitchFamily="-112" charset="-128"/>
              </a:endParaRPr>
            </a:p>
          </p:txBody>
        </p:sp>
        <p:sp>
          <p:nvSpPr>
            <p:cNvPr id="1328" name="Oval 304"/>
            <p:cNvSpPr>
              <a:spLocks noChangeArrowheads="1"/>
            </p:cNvSpPr>
            <p:nvPr userDrawn="1"/>
          </p:nvSpPr>
          <p:spPr bwMode="auto">
            <a:xfrm>
              <a:off x="4820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srgbClr val="000000"/>
                </a:solidFill>
                <a:latin typeface="Verdana"/>
                <a:ea typeface="ＭＳ Ｐゴシック" pitchFamily="-112" charset="-128"/>
              </a:endParaRPr>
            </a:p>
          </p:txBody>
        </p:sp>
        <p:sp>
          <p:nvSpPr>
            <p:cNvPr id="1329" name="Oval 305"/>
            <p:cNvSpPr>
              <a:spLocks noChangeArrowheads="1"/>
            </p:cNvSpPr>
            <p:nvPr userDrawn="1"/>
          </p:nvSpPr>
          <p:spPr bwMode="auto">
            <a:xfrm>
              <a:off x="4881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srgbClr val="000000"/>
                </a:solidFill>
                <a:latin typeface="Verdana"/>
                <a:ea typeface="ＭＳ Ｐゴシック" pitchFamily="-112" charset="-128"/>
              </a:endParaRPr>
            </a:p>
          </p:txBody>
        </p:sp>
        <p:sp>
          <p:nvSpPr>
            <p:cNvPr id="1330" name="Oval 306"/>
            <p:cNvSpPr>
              <a:spLocks noChangeArrowheads="1"/>
            </p:cNvSpPr>
            <p:nvPr userDrawn="1"/>
          </p:nvSpPr>
          <p:spPr bwMode="auto">
            <a:xfrm>
              <a:off x="4942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srgbClr val="000000"/>
                </a:solidFill>
                <a:latin typeface="Verdana"/>
                <a:ea typeface="ＭＳ Ｐゴシック" pitchFamily="-112" charset="-128"/>
              </a:endParaRPr>
            </a:p>
          </p:txBody>
        </p:sp>
        <p:sp>
          <p:nvSpPr>
            <p:cNvPr id="1331" name="Oval 307"/>
            <p:cNvSpPr>
              <a:spLocks noChangeArrowheads="1"/>
            </p:cNvSpPr>
            <p:nvPr userDrawn="1"/>
          </p:nvSpPr>
          <p:spPr bwMode="auto">
            <a:xfrm>
              <a:off x="5003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srgbClr val="000000"/>
                </a:solidFill>
                <a:latin typeface="Verdana"/>
                <a:ea typeface="ＭＳ Ｐゴシック" pitchFamily="-112" charset="-128"/>
              </a:endParaRPr>
            </a:p>
          </p:txBody>
        </p:sp>
        <p:sp>
          <p:nvSpPr>
            <p:cNvPr id="1332" name="Oval 308"/>
            <p:cNvSpPr>
              <a:spLocks noChangeArrowheads="1"/>
            </p:cNvSpPr>
            <p:nvPr userDrawn="1"/>
          </p:nvSpPr>
          <p:spPr bwMode="auto">
            <a:xfrm>
              <a:off x="5064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srgbClr val="000000"/>
                </a:solidFill>
                <a:latin typeface="Verdana"/>
                <a:ea typeface="ＭＳ Ｐゴシック" pitchFamily="-112" charset="-128"/>
              </a:endParaRPr>
            </a:p>
          </p:txBody>
        </p:sp>
        <p:sp>
          <p:nvSpPr>
            <p:cNvPr id="1333" name="Oval 309"/>
            <p:cNvSpPr>
              <a:spLocks noChangeArrowheads="1"/>
            </p:cNvSpPr>
            <p:nvPr userDrawn="1"/>
          </p:nvSpPr>
          <p:spPr bwMode="auto">
            <a:xfrm>
              <a:off x="5125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srgbClr val="000000"/>
                </a:solidFill>
                <a:latin typeface="Verdana"/>
                <a:ea typeface="ＭＳ Ｐゴシック" pitchFamily="-112" charset="-128"/>
              </a:endParaRPr>
            </a:p>
          </p:txBody>
        </p:sp>
        <p:sp>
          <p:nvSpPr>
            <p:cNvPr id="1334" name="Oval 310"/>
            <p:cNvSpPr>
              <a:spLocks noChangeArrowheads="1"/>
            </p:cNvSpPr>
            <p:nvPr userDrawn="1"/>
          </p:nvSpPr>
          <p:spPr bwMode="auto">
            <a:xfrm>
              <a:off x="5186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srgbClr val="000000"/>
                </a:solidFill>
                <a:latin typeface="Verdana"/>
                <a:ea typeface="ＭＳ Ｐゴシック" pitchFamily="-112" charset="-128"/>
              </a:endParaRPr>
            </a:p>
          </p:txBody>
        </p:sp>
        <p:sp>
          <p:nvSpPr>
            <p:cNvPr id="1335" name="Oval 311"/>
            <p:cNvSpPr>
              <a:spLocks noChangeArrowheads="1"/>
            </p:cNvSpPr>
            <p:nvPr userDrawn="1"/>
          </p:nvSpPr>
          <p:spPr bwMode="auto">
            <a:xfrm>
              <a:off x="5247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srgbClr val="000000"/>
                </a:solidFill>
                <a:latin typeface="Verdana"/>
                <a:ea typeface="ＭＳ Ｐゴシック" pitchFamily="-112" charset="-128"/>
              </a:endParaRPr>
            </a:p>
          </p:txBody>
        </p:sp>
        <p:sp>
          <p:nvSpPr>
            <p:cNvPr id="1336" name="Oval 312"/>
            <p:cNvSpPr>
              <a:spLocks noChangeArrowheads="1"/>
            </p:cNvSpPr>
            <p:nvPr userDrawn="1"/>
          </p:nvSpPr>
          <p:spPr bwMode="auto">
            <a:xfrm>
              <a:off x="5308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srgbClr val="000000"/>
                </a:solidFill>
                <a:latin typeface="Verdana"/>
                <a:ea typeface="ＭＳ Ｐゴシック" pitchFamily="-112" charset="-128"/>
              </a:endParaRPr>
            </a:p>
          </p:txBody>
        </p:sp>
        <p:sp>
          <p:nvSpPr>
            <p:cNvPr id="1337" name="Oval 313"/>
            <p:cNvSpPr>
              <a:spLocks noChangeArrowheads="1"/>
            </p:cNvSpPr>
            <p:nvPr userDrawn="1"/>
          </p:nvSpPr>
          <p:spPr bwMode="auto">
            <a:xfrm>
              <a:off x="5369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srgbClr val="000000"/>
                </a:solidFill>
                <a:latin typeface="Verdana"/>
                <a:ea typeface="ＭＳ Ｐゴシック" pitchFamily="-112" charset="-128"/>
              </a:endParaRPr>
            </a:p>
          </p:txBody>
        </p:sp>
        <p:sp>
          <p:nvSpPr>
            <p:cNvPr id="1338" name="Oval 314"/>
            <p:cNvSpPr>
              <a:spLocks noChangeArrowheads="1"/>
            </p:cNvSpPr>
            <p:nvPr userDrawn="1"/>
          </p:nvSpPr>
          <p:spPr bwMode="auto">
            <a:xfrm>
              <a:off x="5430" y="806"/>
              <a:ext cx="12" cy="1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srgbClr val="000000"/>
                </a:solidFill>
                <a:latin typeface="Verdana"/>
                <a:ea typeface="ＭＳ Ｐゴシック" pitchFamily="-112" charset="-128"/>
              </a:endParaRPr>
            </a:p>
          </p:txBody>
        </p:sp>
      </p:grpSp>
      <p:pic>
        <p:nvPicPr>
          <p:cNvPr id="93" name="Picture 315" descr="intuit_c(56_96_184)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8474" y="4807581"/>
            <a:ext cx="822960" cy="29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4227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6" r:id="rId1"/>
    <p:sldLayoutId id="2147484469" r:id="rId2"/>
    <p:sldLayoutId id="2147484470" r:id="rId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2F5EB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2F5EBF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2F5EBF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2F5EBF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2F5EBF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F5EBF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F5EBF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F5EBF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F5EBF"/>
          </a:solidFill>
          <a:latin typeface="Verdana" pitchFamily="34" charset="0"/>
        </a:defRPr>
      </a:lvl9pPr>
    </p:titleStyle>
    <p:bodyStyle>
      <a:lvl1pPr marL="168275" indent="-16827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Times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450850" indent="-16827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Times"/>
        <a:buChar char="–"/>
        <a:defRPr>
          <a:solidFill>
            <a:srgbClr val="000000"/>
          </a:solidFill>
          <a:latin typeface="+mn-lt"/>
        </a:defRPr>
      </a:lvl2pPr>
      <a:lvl3pPr marL="684213" indent="-11906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Times"/>
        <a:buChar char="•"/>
        <a:defRPr sz="1600">
          <a:solidFill>
            <a:srgbClr val="000000"/>
          </a:solidFill>
          <a:latin typeface="+mn-lt"/>
        </a:defRPr>
      </a:lvl3pPr>
      <a:lvl4pPr marL="911225" indent="-11271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Times"/>
        <a:buChar char="-"/>
        <a:defRPr sz="1400">
          <a:solidFill>
            <a:srgbClr val="000000"/>
          </a:solidFill>
          <a:latin typeface="+mn-lt"/>
        </a:defRPr>
      </a:lvl4pPr>
      <a:lvl5pPr marL="1143000" indent="-1111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Times"/>
        <a:buChar char="•"/>
        <a:defRPr sz="1200">
          <a:solidFill>
            <a:srgbClr val="000000"/>
          </a:solidFill>
          <a:latin typeface="+mn-lt"/>
        </a:defRPr>
      </a:lvl5pPr>
      <a:lvl6pPr marL="1600200" indent="-1111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Times" pitchFamily="-64" charset="0"/>
        <a:buChar char="•"/>
        <a:defRPr sz="1200">
          <a:solidFill>
            <a:srgbClr val="000000"/>
          </a:solidFill>
          <a:latin typeface="+mn-lt"/>
        </a:defRPr>
      </a:lvl6pPr>
      <a:lvl7pPr marL="2057400" indent="-1111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Times" pitchFamily="-64" charset="0"/>
        <a:buChar char="•"/>
        <a:defRPr sz="1200">
          <a:solidFill>
            <a:srgbClr val="000000"/>
          </a:solidFill>
          <a:latin typeface="+mn-lt"/>
        </a:defRPr>
      </a:lvl7pPr>
      <a:lvl8pPr marL="2514600" indent="-1111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Times" pitchFamily="-64" charset="0"/>
        <a:buChar char="•"/>
        <a:defRPr sz="1200">
          <a:solidFill>
            <a:srgbClr val="000000"/>
          </a:solidFill>
          <a:latin typeface="+mn-lt"/>
        </a:defRPr>
      </a:lvl8pPr>
      <a:lvl9pPr marL="2971800" indent="-1111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Times" pitchFamily="-64" charset="0"/>
        <a:buChar char="•"/>
        <a:defRPr sz="12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jpeg"/><Relationship Id="rId6" Type="http://schemas.openxmlformats.org/officeDocument/2006/relationships/image" Target="../media/image37.jpeg"/><Relationship Id="rId7" Type="http://schemas.openxmlformats.org/officeDocument/2006/relationships/image" Target="../media/image38.png"/><Relationship Id="rId8" Type="http://schemas.openxmlformats.org/officeDocument/2006/relationships/image" Target="../media/image39.jpeg"/><Relationship Id="rId9" Type="http://schemas.openxmlformats.org/officeDocument/2006/relationships/image" Target="../media/image40.png"/><Relationship Id="rId10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4" Type="http://schemas.openxmlformats.org/officeDocument/2006/relationships/image" Target="../media/image46.jpeg"/><Relationship Id="rId5" Type="http://schemas.openxmlformats.org/officeDocument/2006/relationships/image" Target="../media/image47.jpeg"/><Relationship Id="rId6" Type="http://schemas.openxmlformats.org/officeDocument/2006/relationships/image" Target="../media/image48.jpg"/><Relationship Id="rId7" Type="http://schemas.openxmlformats.org/officeDocument/2006/relationships/image" Target="../media/image49.jpg"/><Relationship Id="rId8" Type="http://schemas.openxmlformats.org/officeDocument/2006/relationships/image" Target="../media/image50.jpg"/><Relationship Id="rId9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4" Type="http://schemas.openxmlformats.org/officeDocument/2006/relationships/image" Target="../media/image54.jpeg"/><Relationship Id="rId5" Type="http://schemas.openxmlformats.org/officeDocument/2006/relationships/image" Target="../media/image5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microsoft.com/office/2007/relationships/hdphoto" Target="../media/hdphoto1.wdp"/><Relationship Id="rId7" Type="http://schemas.openxmlformats.org/officeDocument/2006/relationships/image" Target="../media/image10.png"/><Relationship Id="rId8" Type="http://schemas.openxmlformats.org/officeDocument/2006/relationships/image" Target="../media/image11.emf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Relationship Id="rId3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3" descr="intuit_logo_colo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59347" y="273266"/>
            <a:ext cx="2610390" cy="887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1127279" y="1883681"/>
            <a:ext cx="653067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Commercial Graph</a:t>
            </a:r>
            <a:b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map of financial relationships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657978" y="4089182"/>
            <a:ext cx="33726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Michael J. Radwin</a:t>
            </a:r>
            <a:endParaRPr lang="en-US" sz="28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34219" y="4635796"/>
            <a:ext cx="2039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0" dirty="0" smtClean="0"/>
              <a:t>@</a:t>
            </a:r>
            <a:r>
              <a:rPr lang="en-US" sz="1600" b="0" dirty="0" err="1" smtClean="0"/>
              <a:t>michael_radwin</a:t>
            </a:r>
            <a:endParaRPr lang="en-US" sz="1600" b="0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Demo: verified spend = Real ratings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E4FC-34CB-47DF-87C3-4A04FEC5DEF2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63" y="1004455"/>
            <a:ext cx="4496965" cy="365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9402" y="1004455"/>
            <a:ext cx="4534598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57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2-10-23 at 9.54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559"/>
            <a:ext cx="9144000" cy="41371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510" y="400189"/>
            <a:ext cx="6720840" cy="10310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How many salons, spas, and cosmetics stores</a:t>
            </a:r>
            <a:r>
              <a:rPr lang="en-US" sz="1600" dirty="0" smtClean="0"/>
              <a:t>?</a:t>
            </a:r>
          </a:p>
          <a:p>
            <a:r>
              <a:rPr lang="en-US" sz="1500" dirty="0" smtClean="0">
                <a:solidFill>
                  <a:srgbClr val="2A488A"/>
                </a:solidFill>
              </a:rPr>
              <a:t>There </a:t>
            </a:r>
            <a:r>
              <a:rPr lang="en-US" sz="1500" dirty="0" smtClean="0">
                <a:solidFill>
                  <a:srgbClr val="2A488A"/>
                </a:solidFill>
              </a:rPr>
              <a:t>is no lack of choice!  So, how do you know which businesses offer quality services and drive repeat business?  Let’s see where Mint users vote with their </a:t>
            </a:r>
            <a:r>
              <a:rPr lang="en-US" sz="1500" dirty="0" smtClean="0">
                <a:solidFill>
                  <a:srgbClr val="2A488A"/>
                </a:solidFill>
              </a:rPr>
              <a:t>dollars..</a:t>
            </a:r>
            <a:r>
              <a:rPr lang="en-US" sz="1500" dirty="0" smtClean="0">
                <a:solidFill>
                  <a:srgbClr val="2A488A"/>
                </a:solidFill>
              </a:rPr>
              <a:t>.</a:t>
            </a:r>
            <a:endParaRPr lang="en-US" sz="1500" dirty="0">
              <a:solidFill>
                <a:srgbClr val="2A48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537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2-10-23 at 8.29.0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599" y="595280"/>
            <a:ext cx="3635336" cy="4389120"/>
          </a:xfrm>
          <a:prstGeom prst="rect">
            <a:avLst/>
          </a:prstGeom>
        </p:spPr>
      </p:pic>
      <p:pic>
        <p:nvPicPr>
          <p:cNvPr id="4" name="Picture 3" descr="Screen shot 2012-10-23 at 8.28.3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20" y="595280"/>
            <a:ext cx="3498955" cy="444881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>
            <a:off x="2741815" y="2104040"/>
            <a:ext cx="502920" cy="27432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7085215" y="2022760"/>
            <a:ext cx="502920" cy="27432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97542" y="97708"/>
            <a:ext cx="6720840" cy="7848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1500" dirty="0" err="1" smtClean="0">
                <a:solidFill>
                  <a:srgbClr val="2A488A"/>
                </a:solidFill>
              </a:rPr>
              <a:t>Ettia</a:t>
            </a:r>
            <a:r>
              <a:rPr lang="en-US" sz="1500" dirty="0" smtClean="0">
                <a:solidFill>
                  <a:srgbClr val="2A488A"/>
                </a:solidFill>
              </a:rPr>
              <a:t> has a lower </a:t>
            </a:r>
            <a:r>
              <a:rPr lang="en-US" sz="1500" dirty="0" err="1" smtClean="0">
                <a:solidFill>
                  <a:srgbClr val="2A488A"/>
                </a:solidFill>
              </a:rPr>
              <a:t>avg</a:t>
            </a:r>
            <a:r>
              <a:rPr lang="en-US" sz="1500" dirty="0" smtClean="0">
                <a:solidFill>
                  <a:srgbClr val="2A488A"/>
                </a:solidFill>
              </a:rPr>
              <a:t> price, but only 45% repeat customers.</a:t>
            </a:r>
            <a:br>
              <a:rPr lang="en-US" sz="1500" dirty="0" smtClean="0">
                <a:solidFill>
                  <a:srgbClr val="2A488A"/>
                </a:solidFill>
              </a:rPr>
            </a:br>
            <a:r>
              <a:rPr lang="en-US" sz="1500" dirty="0" smtClean="0">
                <a:solidFill>
                  <a:srgbClr val="2A488A"/>
                </a:solidFill>
              </a:rPr>
              <a:t>Maybe it’s worth paying slightly more to go to Paul </a:t>
            </a:r>
            <a:r>
              <a:rPr lang="en-US" sz="1500" dirty="0" err="1" smtClean="0">
                <a:solidFill>
                  <a:srgbClr val="2A488A"/>
                </a:solidFill>
              </a:rPr>
              <a:t>Labrecque</a:t>
            </a:r>
            <a:r>
              <a:rPr lang="en-US" sz="1500" dirty="0" smtClean="0">
                <a:solidFill>
                  <a:srgbClr val="2A488A"/>
                </a:solidFill>
              </a:rPr>
              <a:t>, which has 72% repeat business? </a:t>
            </a:r>
            <a:endParaRPr lang="en-US" sz="1500" dirty="0">
              <a:solidFill>
                <a:srgbClr val="2A488A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1300" y="2552700"/>
            <a:ext cx="2044700" cy="279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7046" y="2448791"/>
            <a:ext cx="1892300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790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2-10-23 at 10.04.2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030" y="523708"/>
            <a:ext cx="2948427" cy="3107575"/>
          </a:xfrm>
          <a:prstGeom prst="rect">
            <a:avLst/>
          </a:prstGeom>
        </p:spPr>
      </p:pic>
      <p:pic>
        <p:nvPicPr>
          <p:cNvPr id="4" name="Picture 3" descr="Screen shot 2012-10-23 at 10.03.2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40" y="518628"/>
            <a:ext cx="2996450" cy="3112655"/>
          </a:xfrm>
          <a:prstGeom prst="rect">
            <a:avLst/>
          </a:prstGeom>
        </p:spPr>
      </p:pic>
      <p:pic>
        <p:nvPicPr>
          <p:cNvPr id="5" name="Picture 4" descr="Screen shot 2012-10-23 at 9.33.01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550" y="522323"/>
            <a:ext cx="2741930" cy="31089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8705" y="120196"/>
            <a:ext cx="7610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>
                <a:solidFill>
                  <a:srgbClr val="2A488A"/>
                </a:solidFill>
              </a:rPr>
              <a:t>Three nail spas, one from each third of the ratings scale..</a:t>
            </a:r>
            <a:endParaRPr lang="en-US" sz="1800" dirty="0">
              <a:solidFill>
                <a:srgbClr val="2A488A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8430" y="3768853"/>
            <a:ext cx="7808172" cy="12464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1500" dirty="0" err="1" smtClean="0">
                <a:solidFill>
                  <a:srgbClr val="2A488A"/>
                </a:solidFill>
              </a:rPr>
              <a:t>Greenwhich</a:t>
            </a:r>
            <a:r>
              <a:rPr lang="en-US" sz="1500" dirty="0" smtClean="0">
                <a:solidFill>
                  <a:srgbClr val="2A488A"/>
                </a:solidFill>
              </a:rPr>
              <a:t> Nail Spa has 70% repeat business whereas only 50% of Nail Stage customers return within a 12 month period.  </a:t>
            </a:r>
            <a:br>
              <a:rPr lang="en-US" sz="1500" dirty="0" smtClean="0">
                <a:solidFill>
                  <a:srgbClr val="2A488A"/>
                </a:solidFill>
              </a:rPr>
            </a:br>
            <a:r>
              <a:rPr lang="en-US" sz="1500" dirty="0" smtClean="0">
                <a:solidFill>
                  <a:srgbClr val="2A488A"/>
                </a:solidFill>
              </a:rPr>
              <a:t/>
            </a:r>
            <a:br>
              <a:rPr lang="en-US" sz="1500" dirty="0" smtClean="0">
                <a:solidFill>
                  <a:srgbClr val="2A488A"/>
                </a:solidFill>
              </a:rPr>
            </a:br>
            <a:r>
              <a:rPr lang="en-US" sz="1500" dirty="0" smtClean="0">
                <a:solidFill>
                  <a:srgbClr val="2A488A"/>
                </a:solidFill>
              </a:rPr>
              <a:t>Nails Today has an even lower percentage of repeat customers (30%), but maybe this is due to the touristy location?</a:t>
            </a:r>
            <a:endParaRPr lang="en-US" sz="1500" dirty="0">
              <a:solidFill>
                <a:srgbClr val="2A488A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2272" y="2172854"/>
            <a:ext cx="1514475" cy="2000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1684" y="2171700"/>
            <a:ext cx="1419225" cy="2095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34200" y="2254827"/>
            <a:ext cx="1600200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324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Elbow Connector 53"/>
          <p:cNvCxnSpPr>
            <a:stCxn id="14" idx="1"/>
          </p:cNvCxnSpPr>
          <p:nvPr/>
        </p:nvCxnSpPr>
        <p:spPr>
          <a:xfrm rot="16200000" flipH="1">
            <a:off x="5715144" y="2366959"/>
            <a:ext cx="516960" cy="2438393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 Graph Architecture</a:t>
            </a:r>
            <a:endParaRPr lang="en-US" sz="2000" dirty="0"/>
          </a:p>
        </p:txBody>
      </p:sp>
      <p:sp>
        <p:nvSpPr>
          <p:cNvPr id="14" name="Cloud 13"/>
          <p:cNvSpPr/>
          <p:nvPr/>
        </p:nvSpPr>
        <p:spPr bwMode="auto">
          <a:xfrm>
            <a:off x="3428103" y="1200727"/>
            <a:ext cx="2652650" cy="2129216"/>
          </a:xfrm>
          <a:prstGeom prst="cloud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  <a:latin typeface="Verdana" pitchFamily="34" charset="0"/>
            </a:endParaRPr>
          </a:p>
        </p:txBody>
      </p:sp>
      <p:cxnSp>
        <p:nvCxnSpPr>
          <p:cNvPr id="15" name="Elbow Connector 14"/>
          <p:cNvCxnSpPr>
            <a:endCxn id="16" idx="1"/>
          </p:cNvCxnSpPr>
          <p:nvPr/>
        </p:nvCxnSpPr>
        <p:spPr>
          <a:xfrm rot="5400000" flipH="1" flipV="1">
            <a:off x="5884402" y="2871039"/>
            <a:ext cx="1242927" cy="565725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neo4j_log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8728" y="2306947"/>
            <a:ext cx="1715199" cy="450979"/>
          </a:xfrm>
          <a:prstGeom prst="rect">
            <a:avLst/>
          </a:prstGeom>
        </p:spPr>
      </p:pic>
      <p:sp>
        <p:nvSpPr>
          <p:cNvPr id="19" name="Can 18"/>
          <p:cNvSpPr/>
          <p:nvPr/>
        </p:nvSpPr>
        <p:spPr>
          <a:xfrm flipH="1">
            <a:off x="571489" y="1078723"/>
            <a:ext cx="956163" cy="980087"/>
          </a:xfrm>
          <a:prstGeom prst="ca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>
              <a:spcBef>
                <a:spcPct val="0"/>
              </a:spcBef>
            </a:pPr>
            <a:endParaRPr lang="en-US" sz="1400" b="0" dirty="0">
              <a:solidFill>
                <a:srgbClr val="000000"/>
              </a:solidFill>
              <a:latin typeface="Verdana"/>
            </a:endParaRPr>
          </a:p>
        </p:txBody>
      </p:sp>
      <p:cxnSp>
        <p:nvCxnSpPr>
          <p:cNvPr id="20" name="Straight Arrow Connector 19"/>
          <p:cNvCxnSpPr>
            <a:stCxn id="43" idx="2"/>
            <a:endCxn id="14" idx="2"/>
          </p:cNvCxnSpPr>
          <p:nvPr/>
        </p:nvCxnSpPr>
        <p:spPr>
          <a:xfrm>
            <a:off x="1832440" y="1919819"/>
            <a:ext cx="1603891" cy="3455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150px-DunBradstreet.svg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441" y="4307090"/>
            <a:ext cx="689090" cy="689091"/>
          </a:xfrm>
          <a:prstGeom prst="rect">
            <a:avLst/>
          </a:prstGeom>
        </p:spPr>
      </p:pic>
      <p:cxnSp>
        <p:nvCxnSpPr>
          <p:cNvPr id="24" name="Straight Arrow Connector 23"/>
          <p:cNvCxnSpPr>
            <a:stCxn id="21" idx="3"/>
          </p:cNvCxnSpPr>
          <p:nvPr/>
        </p:nvCxnSpPr>
        <p:spPr>
          <a:xfrm flipV="1">
            <a:off x="1614533" y="3077552"/>
            <a:ext cx="2268565" cy="15740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838051" y="4051936"/>
            <a:ext cx="2123750" cy="430887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sz="1100" b="0" dirty="0" smtClean="0">
                <a:solidFill>
                  <a:srgbClr val="000000"/>
                </a:solidFill>
                <a:latin typeface="Verdana"/>
              </a:rPr>
              <a:t>Business names, address, phone, industry code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563095" y="854076"/>
            <a:ext cx="21999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i="1" dirty="0" smtClean="0">
                <a:solidFill>
                  <a:srgbClr val="FFFFFF">
                    <a:lumMod val="50000"/>
                  </a:srgbClr>
                </a:solidFill>
                <a:latin typeface="Verdana"/>
                <a:ea typeface="ＭＳ Ｐゴシック" charset="-128"/>
              </a:rPr>
              <a:t>Real-time Applications</a:t>
            </a:r>
            <a:endParaRPr lang="en-US" sz="1400" b="0" i="1" dirty="0">
              <a:solidFill>
                <a:srgbClr val="FFFFFF">
                  <a:lumMod val="50000"/>
                </a:srgbClr>
              </a:solidFill>
              <a:latin typeface="Verdana"/>
              <a:ea typeface="ＭＳ Ｐゴシック" charset="-128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823933" y="1213111"/>
            <a:ext cx="366713" cy="3683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b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328757" y="1213111"/>
            <a:ext cx="368300" cy="3683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b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819295" y="1213111"/>
            <a:ext cx="366712" cy="3683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b="0">
              <a:solidFill>
                <a:srgbClr val="FFFFFF"/>
              </a:solidFill>
              <a:latin typeface="Verdana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7436707" y="1602482"/>
            <a:ext cx="0" cy="7029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7603986" y="1590385"/>
            <a:ext cx="1021" cy="7029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694743" y="1769470"/>
            <a:ext cx="802428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0" i="1" dirty="0">
                <a:solidFill>
                  <a:srgbClr val="FFFFFF">
                    <a:lumMod val="50000"/>
                  </a:srgbClr>
                </a:solidFill>
                <a:latin typeface="Verdana"/>
                <a:ea typeface="ＭＳ Ｐゴシック" charset="-128"/>
              </a:rPr>
              <a:t>Request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570076" y="1969363"/>
            <a:ext cx="905953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0" i="1" dirty="0">
                <a:solidFill>
                  <a:srgbClr val="FFFFFF">
                    <a:lumMod val="50000"/>
                  </a:srgbClr>
                </a:solidFill>
                <a:latin typeface="Verdana"/>
                <a:ea typeface="ＭＳ Ｐゴシック" charset="-128"/>
              </a:rPr>
              <a:t>Response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060980" y="3436689"/>
            <a:ext cx="1538585" cy="600164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sz="1100" b="0" dirty="0" smtClean="0">
                <a:solidFill>
                  <a:srgbClr val="000000"/>
                </a:solidFill>
                <a:latin typeface="Verdana"/>
              </a:rPr>
              <a:t>8m nodes </a:t>
            </a:r>
            <a:r>
              <a:rPr lang="en-US" sz="800" b="0" dirty="0" smtClean="0">
                <a:solidFill>
                  <a:srgbClr val="000000"/>
                </a:solidFill>
                <a:latin typeface="Verdana"/>
              </a:rPr>
              <a:t>(de-duped)</a:t>
            </a:r>
            <a:endParaRPr lang="en-US" sz="1100" b="0" dirty="0" smtClean="0">
              <a:solidFill>
                <a:srgbClr val="000000"/>
              </a:solidFill>
              <a:latin typeface="Verdana"/>
            </a:endParaRPr>
          </a:p>
          <a:p>
            <a:pPr algn="l" eaLnBrk="1" hangingPunct="1">
              <a:spcBef>
                <a:spcPct val="0"/>
              </a:spcBef>
            </a:pPr>
            <a:r>
              <a:rPr lang="en-US" sz="1100" b="0" dirty="0" smtClean="0">
                <a:solidFill>
                  <a:srgbClr val="000000"/>
                </a:solidFill>
                <a:latin typeface="Verdana"/>
              </a:rPr>
              <a:t>1.2b edges</a:t>
            </a:r>
          </a:p>
          <a:p>
            <a:r>
              <a:rPr lang="en-US" sz="1100" b="0" dirty="0" smtClean="0">
                <a:solidFill>
                  <a:srgbClr val="000000"/>
                </a:solidFill>
                <a:latin typeface="Verdana"/>
              </a:rPr>
              <a:t>$</a:t>
            </a:r>
            <a:r>
              <a:rPr lang="en-US" sz="1100" b="0" dirty="0">
                <a:solidFill>
                  <a:srgbClr val="000000"/>
                </a:solidFill>
              </a:rPr>
              <a:t>1.6T spend </a:t>
            </a:r>
            <a:r>
              <a:rPr lang="en-US" sz="800" b="0" dirty="0" smtClean="0">
                <a:solidFill>
                  <a:srgbClr val="000000"/>
                </a:solidFill>
              </a:rPr>
              <a:t>(annual)</a:t>
            </a:r>
            <a:endParaRPr lang="en-US" sz="800" b="0" dirty="0" smtClean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42" name="Can 41"/>
          <p:cNvSpPr/>
          <p:nvPr/>
        </p:nvSpPr>
        <p:spPr>
          <a:xfrm flipH="1">
            <a:off x="723861" y="1231123"/>
            <a:ext cx="956163" cy="1072591"/>
          </a:xfrm>
          <a:prstGeom prst="ca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>
              <a:spcBef>
                <a:spcPct val="0"/>
              </a:spcBef>
            </a:pPr>
            <a:endParaRPr lang="en-US" sz="1400" b="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43" name="Can 42"/>
          <p:cNvSpPr/>
          <p:nvPr/>
        </p:nvSpPr>
        <p:spPr>
          <a:xfrm flipH="1">
            <a:off x="876277" y="1383523"/>
            <a:ext cx="956163" cy="1072591"/>
          </a:xfrm>
          <a:prstGeom prst="ca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>
              <a:spcBef>
                <a:spcPct val="0"/>
              </a:spcBef>
            </a:pPr>
            <a:endParaRPr lang="en-US" sz="1400" b="0" dirty="0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44" name="Picture 43" descr="Quickbooks 201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455" y="1729664"/>
            <a:ext cx="783737" cy="618741"/>
          </a:xfrm>
          <a:prstGeom prst="rect">
            <a:avLst/>
          </a:prstGeom>
        </p:spPr>
      </p:pic>
      <p:sp>
        <p:nvSpPr>
          <p:cNvPr id="45" name="Can 44"/>
          <p:cNvSpPr/>
          <p:nvPr/>
        </p:nvSpPr>
        <p:spPr>
          <a:xfrm flipH="1">
            <a:off x="658402" y="2616221"/>
            <a:ext cx="956163" cy="1072591"/>
          </a:xfrm>
          <a:prstGeom prst="ca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>
              <a:spcBef>
                <a:spcPct val="0"/>
              </a:spcBef>
            </a:pPr>
            <a:endParaRPr lang="en-US" sz="1400" b="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46" name="Can 45"/>
          <p:cNvSpPr/>
          <p:nvPr/>
        </p:nvSpPr>
        <p:spPr>
          <a:xfrm flipH="1">
            <a:off x="810789" y="2768621"/>
            <a:ext cx="956163" cy="1072591"/>
          </a:xfrm>
          <a:prstGeom prst="ca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>
              <a:spcBef>
                <a:spcPct val="0"/>
              </a:spcBef>
            </a:pPr>
            <a:endParaRPr lang="en-US" sz="1400" b="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47" name="Can 46"/>
          <p:cNvSpPr/>
          <p:nvPr/>
        </p:nvSpPr>
        <p:spPr>
          <a:xfrm flipH="1">
            <a:off x="963182" y="2921021"/>
            <a:ext cx="956163" cy="1072591"/>
          </a:xfrm>
          <a:prstGeom prst="ca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>
              <a:spcBef>
                <a:spcPct val="0"/>
              </a:spcBef>
            </a:pPr>
            <a:endParaRPr lang="en-US" sz="1400" b="0" dirty="0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48" name="Picture 47" descr="mint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74" y="3327950"/>
            <a:ext cx="828796" cy="408945"/>
          </a:xfrm>
          <a:prstGeom prst="rect">
            <a:avLst/>
          </a:prstGeom>
        </p:spPr>
      </p:pic>
      <p:cxnSp>
        <p:nvCxnSpPr>
          <p:cNvPr id="49" name="Straight Arrow Connector 48"/>
          <p:cNvCxnSpPr>
            <a:stCxn id="47" idx="2"/>
          </p:cNvCxnSpPr>
          <p:nvPr/>
        </p:nvCxnSpPr>
        <p:spPr>
          <a:xfrm flipV="1">
            <a:off x="1919331" y="2355442"/>
            <a:ext cx="1600200" cy="11018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0" name="Picture 49" descr="hadoop+elephant_rgb copy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6807" y="1581999"/>
            <a:ext cx="1524051" cy="359676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2147954" y="2900680"/>
            <a:ext cx="1189629" cy="261610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sz="1100" b="0" dirty="0" smtClean="0">
                <a:solidFill>
                  <a:srgbClr val="000000"/>
                </a:solidFill>
                <a:latin typeface="Verdana"/>
              </a:rPr>
              <a:t>Transactions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965964" y="1530272"/>
            <a:ext cx="1189629" cy="769441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sz="1100" b="0" dirty="0" smtClean="0">
                <a:solidFill>
                  <a:srgbClr val="000000"/>
                </a:solidFill>
                <a:latin typeface="Verdana"/>
              </a:rPr>
              <a:t>Invoices, bills, payments, vendors, customers</a:t>
            </a:r>
          </a:p>
        </p:txBody>
      </p:sp>
      <p:pic>
        <p:nvPicPr>
          <p:cNvPr id="33" name="Picture 32" descr="hbase_icon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7284" y="2058720"/>
            <a:ext cx="600912" cy="336283"/>
          </a:xfrm>
          <a:prstGeom prst="rect">
            <a:avLst/>
          </a:prstGeom>
        </p:spPr>
      </p:pic>
      <p:pic>
        <p:nvPicPr>
          <p:cNvPr id="37" name="Picture 36" descr="lucene_logo_rgb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1782" y="2153053"/>
            <a:ext cx="1228475" cy="2250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66810" y="2491349"/>
            <a:ext cx="11149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 smtClean="0"/>
              <a:t>Categorization</a:t>
            </a:r>
            <a:endParaRPr lang="en-US" sz="1000" b="0" dirty="0"/>
          </a:p>
        </p:txBody>
      </p:sp>
      <p:sp>
        <p:nvSpPr>
          <p:cNvPr id="53" name="TextBox 52"/>
          <p:cNvSpPr txBox="1"/>
          <p:nvPr/>
        </p:nvSpPr>
        <p:spPr>
          <a:xfrm>
            <a:off x="4035496" y="2729112"/>
            <a:ext cx="14933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 smtClean="0"/>
              <a:t>Matching/De-duping</a:t>
            </a:r>
            <a:endParaRPr lang="en-US" sz="1000" b="0" dirty="0"/>
          </a:p>
        </p:txBody>
      </p:sp>
      <p:pic>
        <p:nvPicPr>
          <p:cNvPr id="55" name="Picture 54" descr="skitch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419" y="3290455"/>
            <a:ext cx="1134238" cy="1378824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7050300" y="2992291"/>
            <a:ext cx="16087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i="1" dirty="0" smtClean="0">
                <a:solidFill>
                  <a:srgbClr val="FFFFFF">
                    <a:lumMod val="50000"/>
                  </a:srgbClr>
                </a:solidFill>
                <a:latin typeface="Verdana"/>
                <a:ea typeface="ＭＳ Ｐゴシック" charset="-128"/>
              </a:rPr>
              <a:t>Offline analytics</a:t>
            </a:r>
            <a:endParaRPr lang="en-US" sz="1400" b="0" i="1" dirty="0">
              <a:solidFill>
                <a:srgbClr val="FFFFFF">
                  <a:lumMod val="50000"/>
                </a:srgbClr>
              </a:solidFill>
              <a:latin typeface="Verdana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7792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9" grpId="0"/>
      <p:bldP spid="30" grpId="0" animBg="1"/>
      <p:bldP spid="31" grpId="0" animBg="1"/>
      <p:bldP spid="32" grpId="0" animBg="1"/>
      <p:bldP spid="39" grpId="0"/>
      <p:bldP spid="40" grpId="0"/>
      <p:bldP spid="41" grpId="0" animBg="1"/>
      <p:bldP spid="8" grpId="0"/>
      <p:bldP spid="53" grpId="0"/>
      <p:bldP spid="5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Transaction Categorization</a:t>
            </a:r>
            <a:endParaRPr lang="en-US" sz="2400" dirty="0"/>
          </a:p>
        </p:txBody>
      </p:sp>
      <p:pic>
        <p:nvPicPr>
          <p:cNvPr id="17" name="Picture 16" descr="transaction classification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576" y="856039"/>
            <a:ext cx="5920740" cy="39411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61000" y="521733"/>
            <a:ext cx="3571590" cy="12157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800" b="0" dirty="0" smtClean="0">
                <a:solidFill>
                  <a:srgbClr val="000000"/>
                </a:solidFill>
              </a:rPr>
              <a:t>Your bank statement says </a:t>
            </a:r>
            <a:r>
              <a:rPr lang="en-US" sz="1600" dirty="0" smtClean="0">
                <a:solidFill>
                  <a:srgbClr val="000000"/>
                </a:solidFill>
              </a:rPr>
              <a:t>POS </a:t>
            </a:r>
            <a:r>
              <a:rPr lang="en-US" sz="1600" dirty="0">
                <a:solidFill>
                  <a:srgbClr val="000000"/>
                </a:solidFill>
              </a:rPr>
              <a:t>TGT X89G CHIC IL </a:t>
            </a:r>
            <a:r>
              <a:rPr lang="en-US" sz="1600" dirty="0" smtClean="0">
                <a:solidFill>
                  <a:srgbClr val="000000"/>
                </a:solidFill>
              </a:rPr>
              <a:t>87.66</a:t>
            </a:r>
            <a:endParaRPr lang="en-US" sz="1800" b="0" dirty="0" smtClean="0">
              <a:solidFill>
                <a:srgbClr val="000000"/>
              </a:solidFill>
            </a:endParaRPr>
          </a:p>
          <a:p>
            <a:endParaRPr lang="en-US" sz="500" b="0" dirty="0" smtClean="0">
              <a:solidFill>
                <a:srgbClr val="000000"/>
              </a:solidFill>
            </a:endParaRPr>
          </a:p>
          <a:p>
            <a:r>
              <a:rPr lang="en-US" sz="1800" b="0" dirty="0" smtClean="0">
                <a:solidFill>
                  <a:srgbClr val="000000"/>
                </a:solidFill>
              </a:rPr>
              <a:t>We use plain English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Target </a:t>
            </a:r>
            <a:r>
              <a:rPr lang="en-US" sz="1600" dirty="0">
                <a:solidFill>
                  <a:srgbClr val="000000"/>
                </a:solidFill>
              </a:rPr>
              <a:t>for $</a:t>
            </a:r>
            <a:r>
              <a:rPr lang="en-US" sz="1600" dirty="0" smtClean="0">
                <a:solidFill>
                  <a:srgbClr val="000000"/>
                </a:solidFill>
              </a:rPr>
              <a:t>87.66</a:t>
            </a:r>
            <a:endParaRPr lang="en-US" sz="160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38091" y="3728287"/>
            <a:ext cx="3036923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0" dirty="0" smtClean="0">
                <a:solidFill>
                  <a:srgbClr val="000000"/>
                </a:solidFill>
              </a:rPr>
              <a:t>Automatically </a:t>
            </a:r>
            <a:r>
              <a:rPr lang="en-US" sz="1600" b="0" dirty="0">
                <a:solidFill>
                  <a:srgbClr val="000000"/>
                </a:solidFill>
              </a:rPr>
              <a:t>files it in the right category every time, across all your accounts</a:t>
            </a:r>
            <a:endParaRPr lang="en-US" sz="1600" b="0" dirty="0">
              <a:solidFill>
                <a:srgbClr val="000000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06632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Fuzzy matching &amp; de-duplicating </a:t>
            </a:r>
            <a:r>
              <a:rPr lang="en-US" sz="2400" dirty="0" smtClean="0"/>
              <a:t>entities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4227989" y="3338403"/>
            <a:ext cx="28723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b="0" dirty="0" smtClean="0">
                <a:solidFill>
                  <a:srgbClr val="000000"/>
                </a:solidFill>
                <a:ea typeface="ＭＳ Ｐゴシック" charset="-128"/>
              </a:rPr>
              <a:t>DUNSNUM: 002114902</a:t>
            </a:r>
          </a:p>
          <a:p>
            <a:pPr algn="l" eaLnBrk="1" hangingPunct="1">
              <a:spcBef>
                <a:spcPct val="0"/>
              </a:spcBef>
            </a:pPr>
            <a:r>
              <a:rPr lang="en-US" b="0" dirty="0" smtClean="0">
                <a:solidFill>
                  <a:srgbClr val="000000"/>
                </a:solidFill>
                <a:ea typeface="ＭＳ Ｐゴシック" charset="-128"/>
              </a:rPr>
              <a:t>Name: </a:t>
            </a:r>
            <a:r>
              <a:rPr lang="en-US" dirty="0" smtClean="0">
                <a:solidFill>
                  <a:srgbClr val="FF0000"/>
                </a:solidFill>
                <a:ea typeface="ＭＳ Ｐゴシック" charset="-128"/>
              </a:rPr>
              <a:t>The </a:t>
            </a:r>
            <a:r>
              <a:rPr lang="en-US" dirty="0">
                <a:solidFill>
                  <a:srgbClr val="FF0000"/>
                </a:solidFill>
                <a:ea typeface="ＭＳ Ｐゴシック" charset="-128"/>
              </a:rPr>
              <a:t>Windsor-Press </a:t>
            </a:r>
            <a:r>
              <a:rPr lang="en-US" dirty="0" err="1" smtClean="0">
                <a:solidFill>
                  <a:srgbClr val="FF0000"/>
                </a:solidFill>
                <a:ea typeface="ＭＳ Ｐゴシック" charset="-128"/>
              </a:rPr>
              <a:t>Inc</a:t>
            </a:r>
            <a:endParaRPr lang="en-US" dirty="0">
              <a:solidFill>
                <a:srgbClr val="FF0000"/>
              </a:solidFill>
              <a:ea typeface="ＭＳ Ｐゴシック" charset="-128"/>
            </a:endParaRPr>
          </a:p>
          <a:p>
            <a:pPr algn="l" eaLnBrk="1" hangingPunct="1">
              <a:spcBef>
                <a:spcPct val="0"/>
              </a:spcBef>
            </a:pPr>
            <a:r>
              <a:rPr lang="en-US" b="0" dirty="0" smtClean="0">
                <a:solidFill>
                  <a:srgbClr val="000000"/>
                </a:solidFill>
                <a:ea typeface="ＭＳ Ｐゴシック" charset="-128"/>
              </a:rPr>
              <a:t>Street:</a:t>
            </a:r>
            <a:r>
              <a:rPr lang="en-US" dirty="0" smtClean="0">
                <a:solidFill>
                  <a:srgbClr val="000000"/>
                </a:solidFill>
                <a:ea typeface="ＭＳ Ｐゴシック" charset="-128"/>
              </a:rPr>
              <a:t> </a:t>
            </a:r>
            <a:r>
              <a:rPr lang="en-US" dirty="0">
                <a:solidFill>
                  <a:srgbClr val="FF0000"/>
                </a:solidFill>
                <a:ea typeface="ＭＳ Ｐゴシック" charset="-128"/>
              </a:rPr>
              <a:t>6 N 3rd </a:t>
            </a:r>
            <a:r>
              <a:rPr lang="en-US" dirty="0" smtClean="0">
                <a:solidFill>
                  <a:srgbClr val="FF0000"/>
                </a:solidFill>
                <a:ea typeface="ＭＳ Ｐゴシック" charset="-128"/>
              </a:rPr>
              <a:t>St</a:t>
            </a:r>
          </a:p>
          <a:p>
            <a:pPr algn="l" eaLnBrk="1" hangingPunct="1">
              <a:spcBef>
                <a:spcPct val="0"/>
              </a:spcBef>
            </a:pPr>
            <a:r>
              <a:rPr lang="en-US" b="0" dirty="0" smtClean="0">
                <a:solidFill>
                  <a:srgbClr val="000000"/>
                </a:solidFill>
                <a:ea typeface="ＭＳ Ｐゴシック" charset="-128"/>
              </a:rPr>
              <a:t>City: Hamburg</a:t>
            </a:r>
            <a:endParaRPr lang="en-US" b="0" dirty="0">
              <a:solidFill>
                <a:srgbClr val="000000"/>
              </a:solidFill>
              <a:ea typeface="ＭＳ Ｐゴシック" charset="-128"/>
            </a:endParaRPr>
          </a:p>
          <a:p>
            <a:pPr algn="l" eaLnBrk="1" hangingPunct="1">
              <a:spcBef>
                <a:spcPct val="0"/>
              </a:spcBef>
            </a:pPr>
            <a:r>
              <a:rPr lang="en-US" b="0" dirty="0" smtClean="0">
                <a:solidFill>
                  <a:srgbClr val="000000"/>
                </a:solidFill>
                <a:ea typeface="ＭＳ Ｐゴシック" charset="-128"/>
              </a:rPr>
              <a:t>State: PA</a:t>
            </a:r>
          </a:p>
          <a:p>
            <a:pPr algn="l" eaLnBrk="1" hangingPunct="1">
              <a:spcBef>
                <a:spcPct val="0"/>
              </a:spcBef>
            </a:pPr>
            <a:r>
              <a:rPr lang="en-US" b="0" dirty="0" smtClean="0">
                <a:solidFill>
                  <a:srgbClr val="000000"/>
                </a:solidFill>
                <a:ea typeface="ＭＳ Ｐゴシック" charset="-128"/>
              </a:rPr>
              <a:t>Zip: 19526</a:t>
            </a:r>
            <a:r>
              <a:rPr lang="en-US" dirty="0">
                <a:solidFill>
                  <a:srgbClr val="FF0000"/>
                </a:solidFill>
                <a:ea typeface="ＭＳ Ｐゴシック" charset="-128"/>
              </a:rPr>
              <a:t>-</a:t>
            </a:r>
            <a:r>
              <a:rPr lang="en-US" dirty="0" smtClean="0">
                <a:solidFill>
                  <a:srgbClr val="FF0000"/>
                </a:solidFill>
                <a:ea typeface="ＭＳ Ｐゴシック" charset="-128"/>
              </a:rPr>
              <a:t>1502</a:t>
            </a:r>
          </a:p>
          <a:p>
            <a:pPr algn="l" eaLnBrk="1" hangingPunct="1">
              <a:spcBef>
                <a:spcPct val="0"/>
              </a:spcBef>
            </a:pPr>
            <a:r>
              <a:rPr lang="en-US" b="0" dirty="0">
                <a:solidFill>
                  <a:srgbClr val="000000"/>
                </a:solidFill>
                <a:ea typeface="ＭＳ Ｐゴシック" charset="-128"/>
              </a:rPr>
              <a:t>P</a:t>
            </a:r>
            <a:r>
              <a:rPr lang="en-US" b="0" dirty="0" smtClean="0">
                <a:solidFill>
                  <a:srgbClr val="000000"/>
                </a:solidFill>
                <a:ea typeface="ＭＳ Ｐゴシック" charset="-128"/>
              </a:rPr>
              <a:t>hone: (610)-</a:t>
            </a:r>
            <a:r>
              <a:rPr lang="en-US" b="0" dirty="0">
                <a:solidFill>
                  <a:srgbClr val="000000"/>
                </a:solidFill>
                <a:ea typeface="ＭＳ Ｐゴシック" charset="-128"/>
              </a:rPr>
              <a:t>562-2267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27599" y="1133149"/>
            <a:ext cx="20578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0" i="1" dirty="0" smtClean="0">
                <a:solidFill>
                  <a:srgbClr val="274F0D"/>
                </a:solidFill>
                <a:ea typeface="ＭＳ Ｐゴシック" charset="-128"/>
              </a:rPr>
              <a:t>Company</a:t>
            </a:r>
            <a:r>
              <a:rPr lang="en-US" sz="1400" i="1" dirty="0" smtClean="0">
                <a:solidFill>
                  <a:srgbClr val="274F0D"/>
                </a:solidFill>
                <a:ea typeface="ＭＳ Ｐゴシック" charset="-128"/>
              </a:rPr>
              <a:t> </a:t>
            </a:r>
            <a:r>
              <a:rPr lang="en-US" sz="1400" b="0" i="1" dirty="0" smtClean="0">
                <a:solidFill>
                  <a:srgbClr val="274F0D"/>
                </a:solidFill>
              </a:rPr>
              <a:t>15682314</a:t>
            </a:r>
            <a:endParaRPr lang="en-US" sz="1400" b="0" i="1" dirty="0">
              <a:solidFill>
                <a:srgbClr val="274F0D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2505" y="1539083"/>
            <a:ext cx="406630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dirty="0" err="1" smtClean="0">
                <a:solidFill>
                  <a:srgbClr val="000000"/>
                </a:solidFill>
                <a:ea typeface="ＭＳ Ｐゴシック" charset="-128"/>
              </a:rPr>
              <a:t>vendor_id</a:t>
            </a:r>
            <a:r>
              <a:rPr lang="en-US" b="0" dirty="0">
                <a:solidFill>
                  <a:srgbClr val="000000"/>
                </a:solidFill>
              </a:rPr>
              <a:t>: 311005395</a:t>
            </a:r>
            <a:endParaRPr lang="en-US" b="0" dirty="0" smtClean="0">
              <a:solidFill>
                <a:srgbClr val="000000"/>
              </a:solidFill>
              <a:ea typeface="ＭＳ Ｐゴシック" charset="-128"/>
            </a:endParaRPr>
          </a:p>
          <a:p>
            <a:pPr algn="l" eaLnBrk="1" hangingPunct="1">
              <a:spcBef>
                <a:spcPct val="0"/>
              </a:spcBef>
            </a:pPr>
            <a:r>
              <a:rPr lang="en-US" b="0" dirty="0" smtClean="0">
                <a:solidFill>
                  <a:srgbClr val="000000"/>
                </a:solidFill>
                <a:ea typeface="ＭＳ Ｐゴシック" charset="-128"/>
              </a:rPr>
              <a:t>name: </a:t>
            </a:r>
            <a:r>
              <a:rPr lang="en-US" dirty="0">
                <a:solidFill>
                  <a:srgbClr val="FF0000"/>
                </a:solidFill>
                <a:ea typeface="ＭＳ Ｐゴシック" charset="-128"/>
              </a:rPr>
              <a:t>The Windsor Press, </a:t>
            </a:r>
            <a:r>
              <a:rPr lang="en-US" dirty="0" smtClean="0">
                <a:solidFill>
                  <a:srgbClr val="FF0000"/>
                </a:solidFill>
                <a:ea typeface="ＭＳ Ｐゴシック" charset="-128"/>
              </a:rPr>
              <a:t>Inc</a:t>
            </a:r>
            <a:r>
              <a:rPr lang="en-US" b="0" dirty="0" smtClean="0">
                <a:solidFill>
                  <a:srgbClr val="3366FF"/>
                </a:solidFill>
                <a:ea typeface="ＭＳ Ｐゴシック" charset="-128"/>
              </a:rPr>
              <a:t>.</a:t>
            </a:r>
          </a:p>
          <a:p>
            <a:pPr algn="l" eaLnBrk="1" hangingPunct="1">
              <a:spcBef>
                <a:spcPct val="0"/>
              </a:spcBef>
            </a:pPr>
            <a:r>
              <a:rPr lang="en-US" b="0" dirty="0" smtClean="0">
                <a:solidFill>
                  <a:srgbClr val="000000"/>
                </a:solidFill>
                <a:ea typeface="ＭＳ Ｐゴシック" charset="-128"/>
              </a:rPr>
              <a:t>address: </a:t>
            </a:r>
            <a:r>
              <a:rPr lang="en-US" b="0" dirty="0">
                <a:solidFill>
                  <a:srgbClr val="000000"/>
                </a:solidFill>
                <a:ea typeface="ＭＳ Ｐゴシック" charset="-128"/>
              </a:rPr>
              <a:t>PO Box 465 6 North </a:t>
            </a:r>
            <a:r>
              <a:rPr lang="en-US" dirty="0">
                <a:solidFill>
                  <a:srgbClr val="FF0000"/>
                </a:solidFill>
                <a:ea typeface="ＭＳ Ｐゴシック" charset="-128"/>
              </a:rPr>
              <a:t>Third </a:t>
            </a:r>
            <a:r>
              <a:rPr lang="en-US" dirty="0" smtClean="0">
                <a:solidFill>
                  <a:srgbClr val="FF0000"/>
                </a:solidFill>
                <a:ea typeface="ＭＳ Ｐゴシック" charset="-128"/>
              </a:rPr>
              <a:t>Street</a:t>
            </a:r>
          </a:p>
          <a:p>
            <a:pPr algn="l" eaLnBrk="1" hangingPunct="1">
              <a:spcBef>
                <a:spcPct val="0"/>
              </a:spcBef>
            </a:pPr>
            <a:r>
              <a:rPr lang="en-US" b="0" dirty="0" smtClean="0">
                <a:solidFill>
                  <a:srgbClr val="000000"/>
                </a:solidFill>
                <a:ea typeface="ＭＳ Ｐゴシック" charset="-128"/>
              </a:rPr>
              <a:t>city: Hamburg</a:t>
            </a:r>
          </a:p>
          <a:p>
            <a:pPr algn="l" eaLnBrk="1" hangingPunct="1">
              <a:spcBef>
                <a:spcPct val="0"/>
              </a:spcBef>
            </a:pPr>
            <a:r>
              <a:rPr lang="en-US" b="0" dirty="0" smtClean="0">
                <a:solidFill>
                  <a:srgbClr val="000000"/>
                </a:solidFill>
                <a:ea typeface="ＭＳ Ｐゴシック" charset="-128"/>
              </a:rPr>
              <a:t>state: PA</a:t>
            </a:r>
          </a:p>
          <a:p>
            <a:pPr algn="l" eaLnBrk="1" hangingPunct="1">
              <a:spcBef>
                <a:spcPct val="0"/>
              </a:spcBef>
            </a:pPr>
            <a:r>
              <a:rPr lang="en-US" b="0" dirty="0" smtClean="0">
                <a:solidFill>
                  <a:srgbClr val="000000"/>
                </a:solidFill>
                <a:ea typeface="ＭＳ Ｐゴシック" charset="-128"/>
              </a:rPr>
              <a:t>zip: 19526</a:t>
            </a:r>
          </a:p>
          <a:p>
            <a:pPr algn="l" eaLnBrk="1" hangingPunct="1">
              <a:spcBef>
                <a:spcPct val="0"/>
              </a:spcBef>
            </a:pPr>
            <a:r>
              <a:rPr lang="en-US" b="0" dirty="0" smtClean="0">
                <a:solidFill>
                  <a:srgbClr val="000000"/>
                </a:solidFill>
                <a:ea typeface="ＭＳ Ｐゴシック" charset="-128"/>
              </a:rPr>
              <a:t>phone: </a:t>
            </a:r>
            <a:r>
              <a:rPr lang="en-US" b="0" dirty="0">
                <a:solidFill>
                  <a:srgbClr val="000000"/>
                </a:solidFill>
                <a:ea typeface="ＭＳ Ｐゴシック" charset="-128"/>
              </a:rPr>
              <a:t>(610) 562-2267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710540" y="1539083"/>
            <a:ext cx="383309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dirty="0" err="1">
                <a:solidFill>
                  <a:srgbClr val="000000"/>
                </a:solidFill>
              </a:rPr>
              <a:t>v</a:t>
            </a:r>
            <a:r>
              <a:rPr lang="en-US" b="0" dirty="0" err="1" smtClean="0">
                <a:solidFill>
                  <a:srgbClr val="000000"/>
                </a:solidFill>
                <a:ea typeface="ＭＳ Ｐゴシック" charset="-128"/>
              </a:rPr>
              <a:t>endor_id</a:t>
            </a:r>
            <a:r>
              <a:rPr lang="en-US" b="0" dirty="0">
                <a:solidFill>
                  <a:srgbClr val="000000"/>
                </a:solidFill>
              </a:rPr>
              <a:t>: 948</a:t>
            </a:r>
            <a:r>
              <a:rPr lang="en-US" b="0" dirty="0" smtClean="0">
                <a:solidFill>
                  <a:srgbClr val="000000"/>
                </a:solidFill>
              </a:rPr>
              <a:t>11556</a:t>
            </a:r>
            <a:endParaRPr lang="en-US" b="0" dirty="0" smtClean="0">
              <a:solidFill>
                <a:srgbClr val="000000"/>
              </a:solidFill>
              <a:ea typeface="ＭＳ Ｐゴシック" charset="-128"/>
            </a:endParaRPr>
          </a:p>
          <a:p>
            <a:pPr algn="l" eaLnBrk="1" hangingPunct="1">
              <a:spcBef>
                <a:spcPct val="0"/>
              </a:spcBef>
            </a:pPr>
            <a:r>
              <a:rPr lang="en-US" b="0" dirty="0" smtClean="0">
                <a:solidFill>
                  <a:srgbClr val="000000"/>
                </a:solidFill>
                <a:ea typeface="ＭＳ Ｐゴシック" charset="-128"/>
              </a:rPr>
              <a:t>name: </a:t>
            </a:r>
            <a:r>
              <a:rPr lang="en-US" dirty="0" smtClean="0">
                <a:solidFill>
                  <a:srgbClr val="FF0000"/>
                </a:solidFill>
                <a:ea typeface="ＭＳ Ｐゴシック" charset="-128"/>
              </a:rPr>
              <a:t>The </a:t>
            </a:r>
            <a:r>
              <a:rPr lang="en-US" dirty="0">
                <a:solidFill>
                  <a:srgbClr val="FF0000"/>
                </a:solidFill>
                <a:ea typeface="ＭＳ Ｐゴシック" charset="-128"/>
              </a:rPr>
              <a:t>Windsor </a:t>
            </a:r>
            <a:r>
              <a:rPr lang="en-US" dirty="0" smtClean="0">
                <a:solidFill>
                  <a:srgbClr val="FF0000"/>
                </a:solidFill>
                <a:ea typeface="ＭＳ Ｐゴシック" charset="-128"/>
              </a:rPr>
              <a:t>Press</a:t>
            </a:r>
          </a:p>
          <a:p>
            <a:pPr algn="l" eaLnBrk="1" hangingPunct="1">
              <a:spcBef>
                <a:spcPct val="0"/>
              </a:spcBef>
            </a:pPr>
            <a:r>
              <a:rPr lang="en-US" b="0" dirty="0">
                <a:solidFill>
                  <a:srgbClr val="000000"/>
                </a:solidFill>
                <a:ea typeface="ＭＳ Ｐゴシック" charset="-128"/>
              </a:rPr>
              <a:t>a</a:t>
            </a:r>
            <a:r>
              <a:rPr lang="en-US" b="0" dirty="0" smtClean="0">
                <a:solidFill>
                  <a:srgbClr val="000000"/>
                </a:solidFill>
                <a:ea typeface="ＭＳ Ｐゴシック" charset="-128"/>
              </a:rPr>
              <a:t>ddress: P.O</a:t>
            </a:r>
            <a:r>
              <a:rPr lang="en-US" b="0" dirty="0">
                <a:solidFill>
                  <a:srgbClr val="000000"/>
                </a:solidFill>
                <a:ea typeface="ＭＳ Ｐゴシック" charset="-128"/>
              </a:rPr>
              <a:t>. Box 465 6 North</a:t>
            </a:r>
            <a:r>
              <a:rPr lang="en-US" dirty="0">
                <a:solidFill>
                  <a:srgbClr val="000000"/>
                </a:solidFill>
                <a:ea typeface="ＭＳ Ｐゴシック" charset="-128"/>
              </a:rPr>
              <a:t> </a:t>
            </a:r>
            <a:r>
              <a:rPr lang="en-US" dirty="0">
                <a:solidFill>
                  <a:srgbClr val="FF0000"/>
                </a:solidFill>
                <a:ea typeface="ＭＳ Ｐゴシック" charset="-128"/>
              </a:rPr>
              <a:t>3rd </a:t>
            </a:r>
            <a:r>
              <a:rPr lang="en-US" dirty="0" smtClean="0">
                <a:solidFill>
                  <a:srgbClr val="FF0000"/>
                </a:solidFill>
                <a:ea typeface="ＭＳ Ｐゴシック" charset="-128"/>
              </a:rPr>
              <a:t>St.</a:t>
            </a:r>
          </a:p>
          <a:p>
            <a:pPr algn="l" eaLnBrk="1" hangingPunct="1">
              <a:spcBef>
                <a:spcPct val="0"/>
              </a:spcBef>
            </a:pPr>
            <a:r>
              <a:rPr lang="en-US" b="0" dirty="0" smtClean="0">
                <a:solidFill>
                  <a:srgbClr val="000000"/>
                </a:solidFill>
                <a:ea typeface="ＭＳ Ｐゴシック" charset="-128"/>
              </a:rPr>
              <a:t>city: Hamburg</a:t>
            </a:r>
          </a:p>
          <a:p>
            <a:pPr algn="l" eaLnBrk="1" hangingPunct="1">
              <a:spcBef>
                <a:spcPct val="0"/>
              </a:spcBef>
            </a:pPr>
            <a:r>
              <a:rPr lang="en-US" b="0" dirty="0">
                <a:solidFill>
                  <a:srgbClr val="000000"/>
                </a:solidFill>
                <a:ea typeface="ＭＳ Ｐゴシック" charset="-128"/>
              </a:rPr>
              <a:t>s</a:t>
            </a:r>
            <a:r>
              <a:rPr lang="en-US" b="0" dirty="0" smtClean="0">
                <a:solidFill>
                  <a:srgbClr val="000000"/>
                </a:solidFill>
                <a:ea typeface="ＭＳ Ｐゴシック" charset="-128"/>
              </a:rPr>
              <a:t>tate: PA</a:t>
            </a:r>
          </a:p>
          <a:p>
            <a:pPr algn="l" eaLnBrk="1" hangingPunct="1">
              <a:spcBef>
                <a:spcPct val="0"/>
              </a:spcBef>
            </a:pPr>
            <a:r>
              <a:rPr lang="en-US" b="0" dirty="0">
                <a:solidFill>
                  <a:srgbClr val="000000"/>
                </a:solidFill>
                <a:ea typeface="ＭＳ Ｐゴシック" charset="-128"/>
              </a:rPr>
              <a:t>z</a:t>
            </a:r>
            <a:r>
              <a:rPr lang="en-US" b="0" dirty="0" smtClean="0">
                <a:solidFill>
                  <a:srgbClr val="000000"/>
                </a:solidFill>
                <a:ea typeface="ＭＳ Ｐゴシック" charset="-128"/>
              </a:rPr>
              <a:t>ip: </a:t>
            </a:r>
            <a:r>
              <a:rPr lang="en-US" b="0" dirty="0">
                <a:solidFill>
                  <a:srgbClr val="000000"/>
                </a:solidFill>
                <a:ea typeface="ＭＳ Ｐゴシック" charset="-128"/>
              </a:rPr>
              <a:t>19526</a:t>
            </a:r>
            <a:r>
              <a:rPr lang="en-US" dirty="0">
                <a:solidFill>
                  <a:srgbClr val="FF0000"/>
                </a:solidFill>
                <a:ea typeface="ＭＳ Ｐゴシック" charset="-128"/>
              </a:rPr>
              <a:t>-</a:t>
            </a:r>
            <a:r>
              <a:rPr lang="en-US" dirty="0" smtClean="0">
                <a:solidFill>
                  <a:srgbClr val="FF0000"/>
                </a:solidFill>
                <a:ea typeface="ＭＳ Ｐゴシック" charset="-128"/>
              </a:rPr>
              <a:t>0465</a:t>
            </a:r>
          </a:p>
          <a:p>
            <a:pPr algn="l" eaLnBrk="1" hangingPunct="1">
              <a:spcBef>
                <a:spcPct val="0"/>
              </a:spcBef>
            </a:pPr>
            <a:r>
              <a:rPr lang="en-US" b="0" dirty="0">
                <a:solidFill>
                  <a:srgbClr val="000000"/>
                </a:solidFill>
                <a:ea typeface="ＭＳ Ｐゴシック" charset="-128"/>
              </a:rPr>
              <a:t>p</a:t>
            </a:r>
            <a:r>
              <a:rPr lang="en-US" b="0" dirty="0" smtClean="0">
                <a:solidFill>
                  <a:srgbClr val="000000"/>
                </a:solidFill>
                <a:ea typeface="ＭＳ Ｐゴシック" charset="-128"/>
              </a:rPr>
              <a:t>hone: </a:t>
            </a:r>
            <a:r>
              <a:rPr lang="en-US" b="0" dirty="0">
                <a:solidFill>
                  <a:srgbClr val="000000"/>
                </a:solidFill>
                <a:ea typeface="ＭＳ Ｐゴシック" charset="-128"/>
              </a:rPr>
              <a:t>(610) 562-2267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472035" y="1133149"/>
            <a:ext cx="21227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0" i="1" dirty="0" smtClean="0">
                <a:solidFill>
                  <a:srgbClr val="4E9E19">
                    <a:lumMod val="50000"/>
                  </a:srgbClr>
                </a:solidFill>
              </a:rPr>
              <a:t> Company 25461129</a:t>
            </a:r>
            <a:endParaRPr lang="en-US" sz="1400" b="0" i="1" dirty="0">
              <a:solidFill>
                <a:srgbClr val="4E9E19">
                  <a:lumMod val="50000"/>
                </a:srgbClr>
              </a:solidFill>
            </a:endParaRPr>
          </a:p>
        </p:txBody>
      </p:sp>
      <p:pic>
        <p:nvPicPr>
          <p:cNvPr id="19" name="Picture 20" descr="Quickbooks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7510" y="1072060"/>
            <a:ext cx="1750530" cy="429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ounded Rectangle 20"/>
          <p:cNvSpPr/>
          <p:nvPr/>
        </p:nvSpPr>
        <p:spPr bwMode="auto">
          <a:xfrm>
            <a:off x="228600" y="942705"/>
            <a:ext cx="4160520" cy="2059113"/>
          </a:xfrm>
          <a:prstGeom prst="round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z="1100" smtClean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4572000" y="941321"/>
            <a:ext cx="4142990" cy="2060497"/>
          </a:xfrm>
          <a:prstGeom prst="round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z="1100" smtClean="0">
              <a:solidFill>
                <a:srgbClr val="000000"/>
              </a:solidFill>
              <a:ea typeface="ＭＳ Ｐゴシック" charset="-128"/>
            </a:endParaRPr>
          </a:p>
        </p:txBody>
      </p:sp>
      <p:pic>
        <p:nvPicPr>
          <p:cNvPr id="28" name="Picture 20" descr="Quickbooks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660" y="1083290"/>
            <a:ext cx="1659090" cy="407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ounded Rectangle 28"/>
          <p:cNvSpPr/>
          <p:nvPr/>
        </p:nvSpPr>
        <p:spPr bwMode="auto">
          <a:xfrm>
            <a:off x="2798750" y="3255819"/>
            <a:ext cx="4405526" cy="1547091"/>
          </a:xfrm>
          <a:prstGeom prst="round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z="1100" smtClean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73304" y="3646763"/>
            <a:ext cx="203987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sz="1600" i="1" dirty="0" smtClean="0">
                <a:solidFill>
                  <a:srgbClr val="660066"/>
                </a:solidFill>
                <a:ea typeface="ＭＳ Ｐゴシック" charset="-128"/>
              </a:rPr>
              <a:t>Canonical representation:</a:t>
            </a:r>
            <a:endParaRPr lang="en-US" sz="1600" i="1" dirty="0">
              <a:solidFill>
                <a:srgbClr val="660066"/>
              </a:solidFill>
              <a:ea typeface="ＭＳ Ｐゴシック" charset="-128"/>
            </a:endParaRPr>
          </a:p>
        </p:txBody>
      </p:sp>
      <p:pic>
        <p:nvPicPr>
          <p:cNvPr id="4" name="Picture 3" descr="TWP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769" y="3562979"/>
            <a:ext cx="1219200" cy="77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8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 bwMode="auto">
          <a:xfrm rot="5400000">
            <a:off x="1145670" y="2650902"/>
            <a:ext cx="3566160" cy="0"/>
          </a:xfrm>
          <a:prstGeom prst="line">
            <a:avLst/>
          </a:prstGeom>
          <a:noFill/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rot="5400000">
            <a:off x="4203951" y="2650901"/>
            <a:ext cx="3566160" cy="0"/>
          </a:xfrm>
          <a:prstGeom prst="line">
            <a:avLst/>
          </a:prstGeom>
          <a:noFill/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8" name="Rectangle 17"/>
          <p:cNvSpPr/>
          <p:nvPr/>
        </p:nvSpPr>
        <p:spPr bwMode="auto">
          <a:xfrm>
            <a:off x="117407" y="3373966"/>
            <a:ext cx="2822593" cy="60126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Verdana" pitchFamily="21" charset="0"/>
              </a:rPr>
              <a:t>Referrals &amp; recommendations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081788" y="3373966"/>
            <a:ext cx="2728266" cy="60126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 smtClean="0">
                <a:latin typeface="Verdana" pitchFamily="21" charset="0"/>
              </a:rPr>
              <a:t>Connecting consumers with small businesses </a:t>
            </a:r>
          </a:p>
        </p:txBody>
      </p:sp>
      <p:pic>
        <p:nvPicPr>
          <p:cNvPr id="2" name="Picture 1" descr="wedding-image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62" y="1974739"/>
            <a:ext cx="1060350" cy="1079285"/>
          </a:xfrm>
          <a:prstGeom prst="rect">
            <a:avLst/>
          </a:prstGeom>
        </p:spPr>
      </p:pic>
      <p:pic>
        <p:nvPicPr>
          <p:cNvPr id="3" name="Picture 2" descr="wedding_planner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6154" y="951432"/>
            <a:ext cx="1017691" cy="1020274"/>
          </a:xfrm>
          <a:prstGeom prst="rect">
            <a:avLst/>
          </a:prstGeom>
        </p:spPr>
      </p:pic>
      <p:pic>
        <p:nvPicPr>
          <p:cNvPr id="4" name="Picture 3" descr="114990-finding-a-wedding-photographer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37" y="948215"/>
            <a:ext cx="1295644" cy="861237"/>
          </a:xfrm>
          <a:prstGeom prst="rect">
            <a:avLst/>
          </a:prstGeom>
        </p:spPr>
      </p:pic>
      <p:pic>
        <p:nvPicPr>
          <p:cNvPr id="5" name="Picture 4" descr="539w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6922" y="2087831"/>
            <a:ext cx="1474516" cy="869937"/>
          </a:xfrm>
          <a:prstGeom prst="rect">
            <a:avLst/>
          </a:prstGeom>
        </p:spPr>
      </p:pic>
      <p:pic>
        <p:nvPicPr>
          <p:cNvPr id="8" name="Picture 7" descr="article-new_ds-photo_getty_article_178_238_86529086_X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1024" y="1314720"/>
            <a:ext cx="951131" cy="1426696"/>
          </a:xfrm>
          <a:prstGeom prst="rect">
            <a:avLst/>
          </a:prstGeom>
        </p:spPr>
      </p:pic>
      <p:pic>
        <p:nvPicPr>
          <p:cNvPr id="9" name="Picture 8" descr="solarpanels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0803" y="1385989"/>
            <a:ext cx="1605196" cy="127880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auto">
          <a:xfrm>
            <a:off x="6164826" y="3371675"/>
            <a:ext cx="2728266" cy="60126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 smtClean="0">
                <a:latin typeface="Verdana" pitchFamily="21" charset="0"/>
              </a:rPr>
              <a:t>Small business </a:t>
            </a:r>
            <a:r>
              <a:rPr lang="en-US" sz="1800" dirty="0" smtClean="0">
                <a:latin typeface="Verdana" pitchFamily="21" charset="0"/>
              </a:rPr>
              <a:t>micro-communities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3135" y="1064263"/>
            <a:ext cx="1950036" cy="194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32248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 as a Graph Problem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090844-180A-4757-9CDF-D76FE023E08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 bwMode="auto">
          <a:xfrm>
            <a:off x="690880" y="2857500"/>
            <a:ext cx="538480" cy="403860"/>
          </a:xfrm>
          <a:prstGeom prst="ellipse">
            <a:avLst/>
          </a:prstGeom>
          <a:solidFill>
            <a:srgbClr val="FEC82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r>
              <a:rPr lang="en-US" sz="1800" dirty="0" smtClean="0"/>
              <a:t>Q</a:t>
            </a:r>
            <a:endParaRPr lang="en-US" sz="1800" dirty="0"/>
          </a:p>
        </p:txBody>
      </p:sp>
      <p:sp>
        <p:nvSpPr>
          <p:cNvPr id="6" name="Oval 5"/>
          <p:cNvSpPr/>
          <p:nvPr/>
        </p:nvSpPr>
        <p:spPr bwMode="auto">
          <a:xfrm>
            <a:off x="685800" y="3429000"/>
            <a:ext cx="538480" cy="403860"/>
          </a:xfrm>
          <a:prstGeom prst="ellipse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r>
              <a:rPr lang="en-US" sz="1800" dirty="0" smtClean="0"/>
              <a:t>Q</a:t>
            </a:r>
            <a:endParaRPr lang="en-US" sz="1800" dirty="0"/>
          </a:p>
        </p:txBody>
      </p:sp>
      <p:sp>
        <p:nvSpPr>
          <p:cNvPr id="7" name="Oval 6"/>
          <p:cNvSpPr/>
          <p:nvPr/>
        </p:nvSpPr>
        <p:spPr bwMode="auto">
          <a:xfrm>
            <a:off x="685800" y="2286000"/>
            <a:ext cx="538480" cy="403860"/>
          </a:xfrm>
          <a:prstGeom prst="ellipse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r>
              <a:rPr lang="en-US" sz="1800" dirty="0" smtClean="0"/>
              <a:t>Q</a:t>
            </a:r>
            <a:endParaRPr lang="en-US" sz="1800" dirty="0"/>
          </a:p>
        </p:txBody>
      </p:sp>
      <p:sp>
        <p:nvSpPr>
          <p:cNvPr id="8" name="Oval 7"/>
          <p:cNvSpPr/>
          <p:nvPr/>
        </p:nvSpPr>
        <p:spPr bwMode="auto">
          <a:xfrm>
            <a:off x="685800" y="1771650"/>
            <a:ext cx="538480" cy="403860"/>
          </a:xfrm>
          <a:prstGeom prst="ellipse">
            <a:avLst/>
          </a:prstGeom>
          <a:solidFill>
            <a:srgbClr val="FEC82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r>
              <a:rPr lang="en-US" sz="1800" dirty="0" smtClean="0"/>
              <a:t>Q</a:t>
            </a:r>
            <a:endParaRPr lang="en-US" sz="1800" dirty="0"/>
          </a:p>
        </p:txBody>
      </p:sp>
      <p:sp>
        <p:nvSpPr>
          <p:cNvPr id="9" name="Oval 8"/>
          <p:cNvSpPr/>
          <p:nvPr/>
        </p:nvSpPr>
        <p:spPr bwMode="auto">
          <a:xfrm>
            <a:off x="3053080" y="1314450"/>
            <a:ext cx="538480" cy="403860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r>
              <a:rPr lang="en-US" sz="1800" dirty="0" smtClean="0"/>
              <a:t>V</a:t>
            </a:r>
            <a:endParaRPr lang="en-US" sz="1800" dirty="0"/>
          </a:p>
        </p:txBody>
      </p:sp>
      <p:sp>
        <p:nvSpPr>
          <p:cNvPr id="10" name="Oval 9"/>
          <p:cNvSpPr/>
          <p:nvPr/>
        </p:nvSpPr>
        <p:spPr bwMode="auto">
          <a:xfrm>
            <a:off x="3058160" y="1828800"/>
            <a:ext cx="538480" cy="403860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r>
              <a:rPr lang="en-US" sz="1800" dirty="0" smtClean="0"/>
              <a:t>V</a:t>
            </a:r>
            <a:endParaRPr lang="en-US" sz="1800" dirty="0"/>
          </a:p>
        </p:txBody>
      </p:sp>
      <p:sp>
        <p:nvSpPr>
          <p:cNvPr id="11" name="Oval 10"/>
          <p:cNvSpPr/>
          <p:nvPr/>
        </p:nvSpPr>
        <p:spPr bwMode="auto">
          <a:xfrm>
            <a:off x="3058160" y="2343150"/>
            <a:ext cx="538480" cy="403860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r>
              <a:rPr lang="en-US" sz="1800" dirty="0" smtClean="0"/>
              <a:t>V</a:t>
            </a:r>
            <a:endParaRPr lang="en-US" sz="1800" dirty="0"/>
          </a:p>
        </p:txBody>
      </p:sp>
      <p:sp>
        <p:nvSpPr>
          <p:cNvPr id="12" name="Oval 11"/>
          <p:cNvSpPr/>
          <p:nvPr/>
        </p:nvSpPr>
        <p:spPr bwMode="auto">
          <a:xfrm>
            <a:off x="3063240" y="2857500"/>
            <a:ext cx="538480" cy="403860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r>
              <a:rPr lang="en-US" sz="1800" dirty="0" smtClean="0"/>
              <a:t>V</a:t>
            </a:r>
            <a:endParaRPr lang="en-US" sz="1800" dirty="0"/>
          </a:p>
        </p:txBody>
      </p:sp>
      <p:sp>
        <p:nvSpPr>
          <p:cNvPr id="13" name="Oval 12"/>
          <p:cNvSpPr/>
          <p:nvPr/>
        </p:nvSpPr>
        <p:spPr bwMode="auto">
          <a:xfrm>
            <a:off x="3058160" y="3368040"/>
            <a:ext cx="538480" cy="403860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r>
              <a:rPr lang="en-US" sz="1800" dirty="0" smtClean="0"/>
              <a:t>V</a:t>
            </a:r>
            <a:endParaRPr lang="en-US" sz="1800" dirty="0"/>
          </a:p>
        </p:txBody>
      </p:sp>
      <p:sp>
        <p:nvSpPr>
          <p:cNvPr id="14" name="Oval 13"/>
          <p:cNvSpPr/>
          <p:nvPr/>
        </p:nvSpPr>
        <p:spPr bwMode="auto">
          <a:xfrm>
            <a:off x="3063240" y="3882390"/>
            <a:ext cx="538480" cy="403860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r>
              <a:rPr lang="en-US" sz="1800" dirty="0" smtClean="0"/>
              <a:t>V</a:t>
            </a:r>
            <a:endParaRPr lang="en-US" sz="1800" dirty="0"/>
          </a:p>
        </p:txBody>
      </p:sp>
      <p:cxnSp>
        <p:nvCxnSpPr>
          <p:cNvPr id="15" name="Straight Arrow Connector 14"/>
          <p:cNvCxnSpPr>
            <a:stCxn id="8" idx="6"/>
            <a:endCxn id="9" idx="2"/>
          </p:cNvCxnSpPr>
          <p:nvPr/>
        </p:nvCxnSpPr>
        <p:spPr bwMode="auto">
          <a:xfrm flipV="1">
            <a:off x="1224280" y="1516380"/>
            <a:ext cx="1828800" cy="4572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6" name="Straight Arrow Connector 15"/>
          <p:cNvCxnSpPr>
            <a:stCxn id="8" idx="6"/>
            <a:endCxn id="11" idx="2"/>
          </p:cNvCxnSpPr>
          <p:nvPr/>
        </p:nvCxnSpPr>
        <p:spPr bwMode="auto">
          <a:xfrm>
            <a:off x="1224280" y="1973580"/>
            <a:ext cx="1833880" cy="5715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7" name="Straight Arrow Connector 16"/>
          <p:cNvCxnSpPr>
            <a:stCxn id="5" idx="6"/>
          </p:cNvCxnSpPr>
          <p:nvPr/>
        </p:nvCxnSpPr>
        <p:spPr bwMode="auto">
          <a:xfrm flipV="1">
            <a:off x="1229360" y="2628900"/>
            <a:ext cx="1752600" cy="43053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8" name="Straight Arrow Connector 17"/>
          <p:cNvCxnSpPr>
            <a:stCxn id="6" idx="6"/>
            <a:endCxn id="14" idx="2"/>
          </p:cNvCxnSpPr>
          <p:nvPr/>
        </p:nvCxnSpPr>
        <p:spPr bwMode="auto">
          <a:xfrm>
            <a:off x="1224280" y="3630930"/>
            <a:ext cx="1838960" cy="45339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9" name="Straight Arrow Connector 18"/>
          <p:cNvCxnSpPr>
            <a:stCxn id="5" idx="6"/>
            <a:endCxn id="14" idx="2"/>
          </p:cNvCxnSpPr>
          <p:nvPr/>
        </p:nvCxnSpPr>
        <p:spPr bwMode="auto">
          <a:xfrm>
            <a:off x="1229360" y="3059430"/>
            <a:ext cx="1833880" cy="102489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0" name="Straight Arrow Connector 19"/>
          <p:cNvCxnSpPr>
            <a:stCxn id="7" idx="6"/>
            <a:endCxn id="14" idx="2"/>
          </p:cNvCxnSpPr>
          <p:nvPr/>
        </p:nvCxnSpPr>
        <p:spPr bwMode="auto">
          <a:xfrm>
            <a:off x="1224280" y="2487930"/>
            <a:ext cx="1838960" cy="159639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1" name="Straight Arrow Connector 20"/>
          <p:cNvCxnSpPr>
            <a:stCxn id="7" idx="6"/>
            <a:endCxn id="12" idx="2"/>
          </p:cNvCxnSpPr>
          <p:nvPr/>
        </p:nvCxnSpPr>
        <p:spPr bwMode="auto">
          <a:xfrm>
            <a:off x="1224280" y="2487930"/>
            <a:ext cx="1838960" cy="5715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2" name="Straight Arrow Connector 21"/>
          <p:cNvCxnSpPr>
            <a:stCxn id="6" idx="6"/>
          </p:cNvCxnSpPr>
          <p:nvPr/>
        </p:nvCxnSpPr>
        <p:spPr bwMode="auto">
          <a:xfrm flipV="1">
            <a:off x="1224280" y="3143250"/>
            <a:ext cx="1757680" cy="48768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4" name="Straight Arrow Connector 23"/>
          <p:cNvCxnSpPr>
            <a:stCxn id="7" idx="6"/>
            <a:endCxn id="13" idx="2"/>
          </p:cNvCxnSpPr>
          <p:nvPr/>
        </p:nvCxnSpPr>
        <p:spPr bwMode="auto">
          <a:xfrm>
            <a:off x="1224280" y="2487930"/>
            <a:ext cx="1833880" cy="108204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7" name="Curved Connector 36"/>
          <p:cNvCxnSpPr>
            <a:stCxn id="6" idx="6"/>
          </p:cNvCxnSpPr>
          <p:nvPr/>
        </p:nvCxnSpPr>
        <p:spPr bwMode="auto">
          <a:xfrm flipV="1">
            <a:off x="1224280" y="3543300"/>
            <a:ext cx="1671320" cy="87630"/>
          </a:xfrm>
          <a:prstGeom prst="curvedConnector3">
            <a:avLst/>
          </a:prstGeom>
          <a:noFill/>
          <a:ln w="57150" cap="flat" cmpd="sng" algn="ctr">
            <a:solidFill>
              <a:srgbClr val="FF0000"/>
            </a:solidFill>
            <a:prstDash val="sysDash"/>
            <a:round/>
            <a:headEnd type="none" w="sm" len="sm"/>
            <a:tailEnd type="arrow"/>
          </a:ln>
          <a:effectLst/>
        </p:spPr>
      </p:cxnSp>
      <p:sp>
        <p:nvSpPr>
          <p:cNvPr id="44" name="Title 1"/>
          <p:cNvSpPr txBox="1">
            <a:spLocks/>
          </p:cNvSpPr>
          <p:nvPr/>
        </p:nvSpPr>
        <p:spPr bwMode="auto">
          <a:xfrm>
            <a:off x="4114818" y="1741901"/>
            <a:ext cx="4648201" cy="134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F5EB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F5EBF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F5EBF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F5EBF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F5EBF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F5EBF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F5EBF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F5EBF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F5EBF"/>
                </a:solidFill>
                <a:latin typeface="Verdana" pitchFamily="34" charset="0"/>
              </a:defRPr>
            </a:lvl9pPr>
          </a:lstStyle>
          <a:p>
            <a:r>
              <a:rPr lang="en-US" sz="2400" dirty="0" smtClean="0">
                <a:solidFill>
                  <a:srgbClr val="FF6600"/>
                </a:solidFill>
              </a:rPr>
              <a:t>Many recommendation tasks can be formulated as finding the “missing” link on the commercial graph</a:t>
            </a:r>
          </a:p>
          <a:p>
            <a:endParaRPr lang="en-US" sz="2400" dirty="0">
              <a:solidFill>
                <a:srgbClr val="FF6600"/>
              </a:solidFill>
            </a:endParaRPr>
          </a:p>
          <a:p>
            <a:endParaRPr lang="en-US" sz="2400" dirty="0">
              <a:solidFill>
                <a:srgbClr val="FF6600"/>
              </a:solidFill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 bwMode="auto">
          <a:xfrm>
            <a:off x="4114818" y="3028967"/>
            <a:ext cx="4648201" cy="134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F5EB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F5EBF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F5EBF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F5EBF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F5EBF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F5EBF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F5EBF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F5EBF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F5EBF"/>
                </a:solidFill>
                <a:latin typeface="Verdana" pitchFamily="34" charset="0"/>
              </a:defRPr>
            </a:lvl9pPr>
          </a:lstStyle>
          <a:p>
            <a:r>
              <a:rPr lang="en-US" sz="2400" dirty="0" smtClean="0">
                <a:solidFill>
                  <a:srgbClr val="FF6600"/>
                </a:solidFill>
              </a:rPr>
              <a:t>Example: the vendor you may be interested in</a:t>
            </a:r>
          </a:p>
          <a:p>
            <a:endParaRPr lang="en-US" sz="2400" dirty="0">
              <a:solidFill>
                <a:srgbClr val="FF6600"/>
              </a:solidFill>
            </a:endParaRPr>
          </a:p>
          <a:p>
            <a:endParaRPr lang="en-US" sz="24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30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4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Giraph</a:t>
            </a:r>
            <a:r>
              <a:rPr lang="en-US" dirty="0" smtClean="0"/>
              <a:t> for Community Finding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077516"/>
            <a:ext cx="6353387" cy="3494484"/>
          </a:xfrm>
        </p:spPr>
        <p:txBody>
          <a:bodyPr/>
          <a:lstStyle/>
          <a:p>
            <a:r>
              <a:rPr lang="en-US" sz="2000" dirty="0" smtClean="0"/>
              <a:t>A quality community finding algorithm is hard to implement as a series of </a:t>
            </a:r>
            <a:r>
              <a:rPr lang="en-US" sz="2000" dirty="0" err="1" smtClean="0"/>
              <a:t>MapReduce</a:t>
            </a:r>
            <a:r>
              <a:rPr lang="en-US" sz="2000" dirty="0" smtClean="0"/>
              <a:t> jobs</a:t>
            </a:r>
          </a:p>
          <a:p>
            <a:r>
              <a:rPr lang="en-US" sz="2000" dirty="0" smtClean="0"/>
              <a:t>Can be formulated as an optimization solved with simulated annealing:</a:t>
            </a:r>
          </a:p>
          <a:p>
            <a:pPr lvl="1"/>
            <a:r>
              <a:rPr lang="en-US" sz="1800" dirty="0" err="1" smtClean="0"/>
              <a:t>Blondel</a:t>
            </a:r>
            <a:r>
              <a:rPr lang="en-US" sz="1800" dirty="0" smtClean="0"/>
              <a:t> et al (maximize modularity)</a:t>
            </a:r>
          </a:p>
          <a:p>
            <a:pPr lvl="1"/>
            <a:r>
              <a:rPr lang="en-US" sz="1800" dirty="0" err="1" smtClean="0"/>
              <a:t>Rosvall</a:t>
            </a:r>
            <a:r>
              <a:rPr lang="en-US" sz="1800" dirty="0" smtClean="0"/>
              <a:t> et al (minimize description length of a random walker)</a:t>
            </a:r>
          </a:p>
          <a:p>
            <a:r>
              <a:rPr lang="en-US" sz="2000" dirty="0" smtClean="0"/>
              <a:t>Steps of annealing are much more easily implemented as batch-sync processes   </a:t>
            </a:r>
            <a:endParaRPr lang="en-US" sz="2000" dirty="0"/>
          </a:p>
          <a:p>
            <a:pPr lvl="1"/>
            <a:endParaRPr lang="en-US" sz="1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090844-180A-4757-9CDF-D76FE023E08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6" name="Picture 5" descr="skitc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871" y="1247590"/>
            <a:ext cx="1969452" cy="239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84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BE3CD-BF35-4D0D-92B9-4D84C0D55612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" y="0"/>
            <a:ext cx="9143999" cy="35941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3" y="2352675"/>
            <a:ext cx="7483970" cy="933450"/>
          </a:xfrm>
          <a:prstGeom prst="rect">
            <a:avLst/>
          </a:prstGeom>
          <a:solidFill>
            <a:schemeClr val="accent4">
              <a:alpha val="74000"/>
            </a:schemeClr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74625" lvl="1" indent="53975" eaLnBrk="0" hangingPunct="0">
              <a:spcBef>
                <a:spcPts val="0"/>
              </a:spcBef>
            </a:pPr>
            <a:r>
              <a:rPr lang="en-US" sz="2400" dirty="0" smtClean="0">
                <a:solidFill>
                  <a:srgbClr val="FFFFFF"/>
                </a:solidFill>
                <a:latin typeface="Verdana"/>
                <a:ea typeface="ＭＳ Ｐゴシック" charset="0"/>
                <a:cs typeface="Helvetica"/>
              </a:rPr>
              <a:t>Consumers are looking for easy ways to</a:t>
            </a:r>
          </a:p>
          <a:p>
            <a:pPr marL="174625" lvl="1" indent="53975" eaLnBrk="0" hangingPunct="0">
              <a:spcBef>
                <a:spcPts val="0"/>
              </a:spcBef>
            </a:pPr>
            <a:r>
              <a:rPr lang="en-US" sz="2400" dirty="0" smtClean="0">
                <a:solidFill>
                  <a:srgbClr val="FFFFFF"/>
                </a:solidFill>
                <a:latin typeface="Verdana"/>
                <a:ea typeface="ＭＳ Ｐゴシック" charset="0"/>
                <a:cs typeface="Helvetica"/>
              </a:rPr>
              <a:t>save money on everyday purchases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0207" y="3838575"/>
            <a:ext cx="40266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Verdana"/>
                <a:cs typeface="Helvetica"/>
              </a:rPr>
              <a:t>“I love coupons but hate the hassle”</a:t>
            </a:r>
            <a:endParaRPr lang="en-US" sz="2000" dirty="0">
              <a:latin typeface="Verdana"/>
              <a:cs typeface="Helvetic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37100" y="3838575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Verdana"/>
                <a:cs typeface="Helvetica"/>
              </a:rPr>
              <a:t>“These daily deals are junk.  Yoga and cupcakes?!?”</a:t>
            </a:r>
            <a:endParaRPr lang="en-US" sz="2000" dirty="0">
              <a:solidFill>
                <a:srgbClr val="000000"/>
              </a:solidFill>
              <a:latin typeface="Verdan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7679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Node 2 Community Assignment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41DEBD-C721-47E0-8618-D0FDF2B09AB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8" name="12-Point Star 7"/>
          <p:cNvSpPr/>
          <p:nvPr/>
        </p:nvSpPr>
        <p:spPr bwMode="auto">
          <a:xfrm>
            <a:off x="5486400" y="1657350"/>
            <a:ext cx="3124200" cy="2343150"/>
          </a:xfrm>
          <a:prstGeom prst="star12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FF0000"/>
                </a:solidFill>
              </a:rPr>
              <a:t>C1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solidFill>
                <a:srgbClr val="FF0000"/>
              </a:solidFill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solidFill>
                <a:srgbClr val="FF0000"/>
              </a:solidFill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solidFill>
                <a:srgbClr val="FF0000"/>
              </a:solidFill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" name="Octagon 8"/>
          <p:cNvSpPr/>
          <p:nvPr/>
        </p:nvSpPr>
        <p:spPr bwMode="auto">
          <a:xfrm>
            <a:off x="1295400" y="2914650"/>
            <a:ext cx="533400" cy="400050"/>
          </a:xfrm>
          <a:prstGeom prst="octag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</a:rPr>
              <a:t>1</a:t>
            </a:r>
          </a:p>
        </p:txBody>
      </p:sp>
      <p:sp>
        <p:nvSpPr>
          <p:cNvPr id="11" name="Octagon 10"/>
          <p:cNvSpPr/>
          <p:nvPr/>
        </p:nvSpPr>
        <p:spPr bwMode="auto">
          <a:xfrm>
            <a:off x="2209800" y="3086100"/>
            <a:ext cx="533400" cy="400050"/>
          </a:xfrm>
          <a:prstGeom prst="octag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z="2400" dirty="0" smtClean="0">
                <a:solidFill>
                  <a:srgbClr val="FF0000"/>
                </a:solidFill>
              </a:rPr>
              <a:t>2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12-Point Star 15"/>
          <p:cNvSpPr/>
          <p:nvPr/>
        </p:nvSpPr>
        <p:spPr bwMode="auto">
          <a:xfrm>
            <a:off x="228600" y="1771650"/>
            <a:ext cx="3505200" cy="2457450"/>
          </a:xfrm>
          <a:prstGeom prst="star12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660066"/>
                </a:solidFill>
              </a:rPr>
              <a:t>C2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660066"/>
              </a:solidFill>
              <a:effectLst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solidFill>
                <a:srgbClr val="FF0000"/>
              </a:solidFill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solidFill>
                <a:srgbClr val="FF0000"/>
              </a:solidFill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solidFill>
                <a:srgbClr val="FF0000"/>
              </a:solidFill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7" name="Octagon 16"/>
          <p:cNvSpPr/>
          <p:nvPr/>
        </p:nvSpPr>
        <p:spPr bwMode="auto">
          <a:xfrm>
            <a:off x="4495800" y="1726620"/>
            <a:ext cx="533400" cy="400050"/>
          </a:xfrm>
          <a:prstGeom prst="octag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2"/>
                </a:solidFill>
              </a:rPr>
              <a:t>3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8" name="Octagon 17"/>
          <p:cNvSpPr/>
          <p:nvPr/>
        </p:nvSpPr>
        <p:spPr bwMode="auto">
          <a:xfrm>
            <a:off x="1905000" y="2457450"/>
            <a:ext cx="533400" cy="400050"/>
          </a:xfrm>
          <a:prstGeom prst="octag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660066"/>
                </a:solidFill>
              </a:rPr>
              <a:t>4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Verdana" pitchFamily="34" charset="0"/>
            </a:endParaRPr>
          </a:p>
        </p:txBody>
      </p:sp>
      <p:sp>
        <p:nvSpPr>
          <p:cNvPr id="19" name="Octagon 18"/>
          <p:cNvSpPr/>
          <p:nvPr/>
        </p:nvSpPr>
        <p:spPr bwMode="auto">
          <a:xfrm>
            <a:off x="6400800" y="2286000"/>
            <a:ext cx="533400" cy="400050"/>
          </a:xfrm>
          <a:prstGeom prst="octag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FF0000"/>
                </a:solidFill>
              </a:rPr>
              <a:t>5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</a:endParaRPr>
          </a:p>
        </p:txBody>
      </p:sp>
      <p:sp>
        <p:nvSpPr>
          <p:cNvPr id="20" name="Octagon 19"/>
          <p:cNvSpPr/>
          <p:nvPr/>
        </p:nvSpPr>
        <p:spPr bwMode="auto">
          <a:xfrm>
            <a:off x="6477000" y="2971800"/>
            <a:ext cx="533400" cy="400050"/>
          </a:xfrm>
          <a:prstGeom prst="octag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660066"/>
                </a:solidFill>
              </a:rPr>
              <a:t>6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Verdana" pitchFamily="34" charset="0"/>
            </a:endParaRPr>
          </a:p>
        </p:txBody>
      </p:sp>
      <p:sp>
        <p:nvSpPr>
          <p:cNvPr id="21" name="Octagon 20"/>
          <p:cNvSpPr/>
          <p:nvPr/>
        </p:nvSpPr>
        <p:spPr bwMode="auto">
          <a:xfrm>
            <a:off x="7315200" y="2571750"/>
            <a:ext cx="533400" cy="400050"/>
          </a:xfrm>
          <a:prstGeom prst="octag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FF0000"/>
                </a:solidFill>
              </a:rPr>
              <a:t>7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</a:endParaRPr>
          </a:p>
        </p:txBody>
      </p:sp>
      <p:sp>
        <p:nvSpPr>
          <p:cNvPr id="22" name="12-Point Star 21"/>
          <p:cNvSpPr/>
          <p:nvPr/>
        </p:nvSpPr>
        <p:spPr bwMode="auto">
          <a:xfrm>
            <a:off x="3429000" y="1040820"/>
            <a:ext cx="2362200" cy="1714500"/>
          </a:xfrm>
          <a:prstGeom prst="star12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tx2"/>
                </a:solidFill>
              </a:rPr>
              <a:t>C3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solidFill>
                <a:srgbClr val="FF0000"/>
              </a:solidFill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solidFill>
                <a:srgbClr val="FF0000"/>
              </a:solidFill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2570036" y="3719636"/>
            <a:ext cx="4876799" cy="1172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F5EB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F5EBF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F5EBF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F5EBF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F5EBF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F5EBF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F5EBF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F5EBF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F5EBF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sz="2200" dirty="0" smtClean="0">
                <a:solidFill>
                  <a:srgbClr val="FF6600"/>
                </a:solidFill>
              </a:rPr>
              <a:t>Naturally implemented as messages passed between community nodes</a:t>
            </a:r>
            <a:endParaRPr lang="en-US" sz="22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26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8534E-6 -4.23317E-7 L 0.3002 -0.310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10" y="-155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0869E-6 0.00555 L -0.16018 0.12723 C -0.19353 0.15522 -0.24357 0.17187 -0.29604 0.17187 C -0.3558 0.17187 -0.40358 0.15522 -0.43659 0.12723 L -0.59624 0.00555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12" y="83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04 0.00554 L 0.46699 -0.01666 " pathEditMode="relative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Neo4j for real-time graph applications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E4FC-34CB-47DF-87C3-4A04FEC5DEF2}" type="slidenum">
              <a:rPr lang="en-US" smtClean="0">
                <a:solidFill>
                  <a:srgbClr val="000000"/>
                </a:solidFill>
              </a:rPr>
              <a:pPr/>
              <a:t>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24371" y="1059460"/>
            <a:ext cx="434806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chemeClr val="accent1"/>
                </a:solidFill>
              </a:rPr>
              <a:t>Cypher Query </a:t>
            </a:r>
            <a:r>
              <a:rPr lang="en-US" sz="1400" i="1" dirty="0" smtClean="0">
                <a:solidFill>
                  <a:schemeClr val="accent1"/>
                </a:solidFill>
              </a:rPr>
              <a:t>Language</a:t>
            </a:r>
            <a:endParaRPr lang="en-US" sz="2000" i="1" dirty="0" smtClean="0">
              <a:solidFill>
                <a:schemeClr val="accent1"/>
              </a:solidFill>
              <a:latin typeface="Courier"/>
              <a:cs typeface="Courier"/>
            </a:endParaRPr>
          </a:p>
          <a:p>
            <a:r>
              <a:rPr lang="en-US" sz="1800" b="0" dirty="0" smtClean="0">
                <a:latin typeface="Courier"/>
                <a:cs typeface="Courier"/>
              </a:rPr>
              <a:t>START </a:t>
            </a:r>
            <a:r>
              <a:rPr lang="en-US" sz="1800" b="0" dirty="0">
                <a:latin typeface="Courier"/>
                <a:cs typeface="Courier"/>
              </a:rPr>
              <a:t>biz = node(100) MATCH biz– [TRANSACTS]- x  RETURN x</a:t>
            </a:r>
          </a:p>
        </p:txBody>
      </p:sp>
      <p:pic>
        <p:nvPicPr>
          <p:cNvPr id="7" name="Picture 6" descr="neo4j_exploded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532" y="1033641"/>
            <a:ext cx="3957688" cy="34204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25374" y="2218380"/>
            <a:ext cx="1914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Great for…</a:t>
            </a:r>
            <a:endParaRPr lang="en-US" sz="1800" dirty="0"/>
          </a:p>
        </p:txBody>
      </p:sp>
      <p:sp>
        <p:nvSpPr>
          <p:cNvPr id="9" name="Right Arrow 8"/>
          <p:cNvSpPr/>
          <p:nvPr/>
        </p:nvSpPr>
        <p:spPr bwMode="auto">
          <a:xfrm>
            <a:off x="4435038" y="2548985"/>
            <a:ext cx="1935176" cy="355318"/>
          </a:xfrm>
          <a:prstGeom prst="rightArrow">
            <a:avLst>
              <a:gd name="adj1" fmla="val 50000"/>
              <a:gd name="adj2" fmla="val 68055"/>
            </a:avLst>
          </a:prstGeom>
          <a:solidFill>
            <a:srgbClr val="3B7613"/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87085" y="2218380"/>
            <a:ext cx="1985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Needs work…</a:t>
            </a:r>
            <a:endParaRPr lang="en-US" sz="1800" dirty="0"/>
          </a:p>
        </p:txBody>
      </p:sp>
      <p:sp>
        <p:nvSpPr>
          <p:cNvPr id="11" name="Right Arrow 10"/>
          <p:cNvSpPr/>
          <p:nvPr/>
        </p:nvSpPr>
        <p:spPr bwMode="auto">
          <a:xfrm flipH="1">
            <a:off x="6541442" y="2548985"/>
            <a:ext cx="1949924" cy="355318"/>
          </a:xfrm>
          <a:prstGeom prst="rightArrow">
            <a:avLst>
              <a:gd name="adj1" fmla="val 50000"/>
              <a:gd name="adj2" fmla="val 68055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575787"/>
              </p:ext>
            </p:extLst>
          </p:nvPr>
        </p:nvGraphicFramePr>
        <p:xfrm>
          <a:off x="4445249" y="2952489"/>
          <a:ext cx="1905107" cy="13411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05107"/>
              </a:tblGrid>
              <a:tr h="2823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Real time</a:t>
                      </a:r>
                      <a:endParaRPr lang="en-US" sz="1600" dirty="0"/>
                    </a:p>
                  </a:txBody>
                  <a:tcPr/>
                </a:tc>
              </a:tr>
              <a:tr h="2823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Cypher</a:t>
                      </a:r>
                      <a:endParaRPr lang="en-US" sz="1600" dirty="0"/>
                    </a:p>
                  </a:txBody>
                  <a:tcPr/>
                </a:tc>
              </a:tr>
              <a:tr h="2823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Built-in </a:t>
                      </a:r>
                      <a:r>
                        <a:rPr lang="en-US" sz="1600" dirty="0" err="1" smtClean="0"/>
                        <a:t>Algos</a:t>
                      </a:r>
                      <a:endParaRPr lang="en-US" sz="1600" dirty="0"/>
                    </a:p>
                  </a:txBody>
                  <a:tcPr/>
                </a:tc>
              </a:tr>
              <a:tr h="28238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Lucene</a:t>
                      </a:r>
                      <a:r>
                        <a:rPr lang="en-US" sz="1600" dirty="0" smtClean="0"/>
                        <a:t> search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227186"/>
              </p:ext>
            </p:extLst>
          </p:nvPr>
        </p:nvGraphicFramePr>
        <p:xfrm>
          <a:off x="6615422" y="2952489"/>
          <a:ext cx="1905107" cy="1249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05107"/>
              </a:tblGrid>
              <a:tr h="2823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Horizontal</a:t>
                      </a:r>
                      <a:r>
                        <a:rPr lang="en-US" sz="1600" baseline="0" dirty="0" smtClean="0"/>
                        <a:t> scale</a:t>
                      </a:r>
                      <a:endParaRPr lang="en-US" sz="1600" dirty="0"/>
                    </a:p>
                  </a:txBody>
                  <a:tcPr/>
                </a:tc>
              </a:tr>
              <a:tr h="2823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Access controls</a:t>
                      </a:r>
                      <a:endParaRPr lang="en-US" sz="1600" dirty="0"/>
                    </a:p>
                  </a:txBody>
                  <a:tcPr/>
                </a:tc>
              </a:tr>
              <a:tr h="2823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Open</a:t>
                      </a:r>
                      <a:r>
                        <a:rPr lang="en-US" sz="1600" baseline="0" dirty="0" smtClean="0"/>
                        <a:t> Source community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250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antoinetteparis.com/wp-content/uploads/2012/02/tape-meas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8850" y="1451258"/>
            <a:ext cx="2194560" cy="1093314"/>
          </a:xfrm>
          <a:prstGeom prst="rect">
            <a:avLst/>
          </a:prstGeom>
          <a:noFill/>
          <a:effectLst/>
        </p:spPr>
      </p:pic>
      <p:pic>
        <p:nvPicPr>
          <p:cNvPr id="10" name="Picture 9" descr="ws_Vault_door_2560x1920.jpg"/>
          <p:cNvPicPr>
            <a:picLocks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673" y="1480245"/>
            <a:ext cx="2194072" cy="1090422"/>
          </a:xfrm>
          <a:prstGeom prst="rect">
            <a:avLst/>
          </a:prstGeom>
          <a:effectLst/>
        </p:spPr>
      </p:pic>
      <p:cxnSp>
        <p:nvCxnSpPr>
          <p:cNvPr id="6" name="Straight Connector 5"/>
          <p:cNvCxnSpPr/>
          <p:nvPr/>
        </p:nvCxnSpPr>
        <p:spPr bwMode="auto">
          <a:xfrm rot="5400000">
            <a:off x="1145670" y="2868377"/>
            <a:ext cx="3566160" cy="0"/>
          </a:xfrm>
          <a:prstGeom prst="line">
            <a:avLst/>
          </a:prstGeom>
          <a:noFill/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rot="5400000">
            <a:off x="4203951" y="2868376"/>
            <a:ext cx="3566160" cy="0"/>
          </a:xfrm>
          <a:prstGeom prst="line">
            <a:avLst/>
          </a:prstGeom>
          <a:noFill/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5" name="Rectangle 14"/>
          <p:cNvSpPr/>
          <p:nvPr/>
        </p:nvSpPr>
        <p:spPr bwMode="auto">
          <a:xfrm>
            <a:off x="6015259" y="2913467"/>
            <a:ext cx="2839881" cy="60126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 smtClean="0">
                <a:latin typeface="Verdana" pitchFamily="21" charset="0"/>
              </a:rPr>
              <a:t>Experiment. Measure. Pivot</a:t>
            </a:r>
            <a:r>
              <a:rPr lang="en-US" sz="2400" dirty="0">
                <a:latin typeface="Verdana" pitchFamily="21" charset="0"/>
              </a:rPr>
              <a:t>. Persevere.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195688" y="2778070"/>
            <a:ext cx="2728266" cy="60126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Verdana" pitchFamily="21" charset="0"/>
              </a:rPr>
              <a:t>Privacy matters…a lot.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081788" y="2799817"/>
            <a:ext cx="2728266" cy="60126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 smtClean="0">
                <a:latin typeface="Verdana" pitchFamily="21" charset="0"/>
              </a:rPr>
              <a:t>Build the right team.</a:t>
            </a:r>
          </a:p>
        </p:txBody>
      </p:sp>
      <p:pic>
        <p:nvPicPr>
          <p:cNvPr id="11" name="Picture 10" descr="ws_Vault_door_2560x192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305152" y="1480247"/>
            <a:ext cx="2194560" cy="108701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34339925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195687" y="2778070"/>
            <a:ext cx="3632034" cy="60126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Verdana" pitchFamily="21" charset="0"/>
              </a:rPr>
              <a:t>Thank you.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39815165_c578d225cd_o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"/>
            <a:ext cx="9144000" cy="35949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-1" y="2251477"/>
            <a:ext cx="8634299" cy="1034649"/>
          </a:xfrm>
          <a:prstGeom prst="rect">
            <a:avLst/>
          </a:prstGeom>
          <a:solidFill>
            <a:schemeClr val="accent4">
              <a:alpha val="76000"/>
            </a:schemeClr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74625" lvl="1" eaLnBrk="0" hangingPunct="0">
              <a:spcBef>
                <a:spcPts val="0"/>
              </a:spcBef>
            </a:pPr>
            <a:r>
              <a:rPr lang="en-US" sz="2400" dirty="0" smtClean="0">
                <a:solidFill>
                  <a:srgbClr val="FFFFFF"/>
                </a:solidFill>
                <a:latin typeface="+mn-lt"/>
                <a:ea typeface="ＭＳ Ｐゴシック" charset="0"/>
                <a:cs typeface="Helvetica"/>
              </a:rPr>
              <a:t>Small businesses want to find new customers</a:t>
            </a:r>
          </a:p>
          <a:p>
            <a:pPr marL="174625" lvl="1" eaLnBrk="0" hangingPunct="0">
              <a:spcBef>
                <a:spcPts val="0"/>
              </a:spcBef>
            </a:pPr>
            <a:r>
              <a:rPr lang="en-US" sz="2400" dirty="0" smtClean="0">
                <a:solidFill>
                  <a:srgbClr val="FFFFFF"/>
                </a:solidFill>
                <a:latin typeface="+mn-lt"/>
                <a:ea typeface="ＭＳ Ｐゴシック" charset="0"/>
                <a:cs typeface="Helvetica"/>
              </a:rPr>
              <a:t>and retain existing customers with positive ROI</a:t>
            </a:r>
            <a:endParaRPr lang="en-US" sz="2400" dirty="0">
              <a:solidFill>
                <a:srgbClr val="FFFFFF"/>
              </a:solidFill>
              <a:latin typeface="+mn-lt"/>
              <a:ea typeface="ＭＳ Ｐゴシック" charset="0"/>
              <a:cs typeface="Helvetic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37100" y="3728491"/>
            <a:ext cx="426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+mn-lt"/>
                <a:cs typeface="Helvetica"/>
              </a:rPr>
              <a:t>“How can I tailor my offers based on my customers’ spending habits?”</a:t>
            </a:r>
            <a:endParaRPr lang="en-US" sz="2000" dirty="0">
              <a:solidFill>
                <a:srgbClr val="000000"/>
              </a:solidFill>
              <a:latin typeface="+mn-lt"/>
              <a:cs typeface="Helvetic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648" y="3728491"/>
            <a:ext cx="426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+mn-lt"/>
                <a:cs typeface="Helvetica"/>
              </a:rPr>
              <a:t>“How do I accurately identify and reach my  target customer demographic?”</a:t>
            </a:r>
            <a:endParaRPr lang="en-US" sz="2000" dirty="0">
              <a:solidFill>
                <a:srgbClr val="000000"/>
              </a:solidFill>
              <a:latin typeface="+mn-lt"/>
              <a:cs typeface="Helvetic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04036" y="3342870"/>
            <a:ext cx="15920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0" dirty="0">
                <a:solidFill>
                  <a:schemeClr val="bg1"/>
                </a:solidFill>
              </a:rPr>
              <a:t>Flickr: </a:t>
            </a:r>
            <a:r>
              <a:rPr lang="en-US" sz="1100" b="0" dirty="0" err="1">
                <a:solidFill>
                  <a:schemeClr val="bg1"/>
                </a:solidFill>
              </a:rPr>
              <a:t>marcp_dmoz</a:t>
            </a:r>
            <a:endParaRPr lang="en-US" sz="11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59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0200" y="3623441"/>
            <a:ext cx="426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+mn-lt"/>
                <a:cs typeface="Helvetica"/>
              </a:rPr>
              <a:t>“How can I return value to my customers and become their financial hero?”</a:t>
            </a:r>
            <a:endParaRPr lang="en-US" sz="2000" dirty="0">
              <a:solidFill>
                <a:srgbClr val="000000"/>
              </a:solidFill>
              <a:latin typeface="+mn-lt"/>
              <a:cs typeface="Helvetica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" y="1"/>
            <a:ext cx="9143999" cy="35570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-1" y="2352675"/>
            <a:ext cx="8578593" cy="933450"/>
          </a:xfrm>
          <a:prstGeom prst="rect">
            <a:avLst/>
          </a:prstGeom>
          <a:solidFill>
            <a:schemeClr val="accent4">
              <a:alpha val="76000"/>
            </a:schemeClr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74625" lvl="1" eaLnBrk="0" hangingPunct="0">
              <a:spcBef>
                <a:spcPts val="0"/>
              </a:spcBef>
            </a:pPr>
            <a:r>
              <a:rPr lang="en-US" sz="2300" dirty="0" smtClean="0">
                <a:solidFill>
                  <a:srgbClr val="FFFFFF"/>
                </a:solidFill>
                <a:latin typeface="+mj-lt"/>
                <a:ea typeface="ＭＳ Ｐゴシック" charset="0"/>
                <a:cs typeface="Helvetica"/>
              </a:rPr>
              <a:t>Financial Institutions want to grow revenue while</a:t>
            </a:r>
          </a:p>
          <a:p>
            <a:pPr marL="174625" lvl="1" eaLnBrk="0" hangingPunct="0">
              <a:spcBef>
                <a:spcPts val="0"/>
              </a:spcBef>
            </a:pPr>
            <a:r>
              <a:rPr lang="en-US" sz="2300" dirty="0" smtClean="0">
                <a:solidFill>
                  <a:srgbClr val="FFFFFF"/>
                </a:solidFill>
                <a:latin typeface="+mj-lt"/>
                <a:ea typeface="ＭＳ Ｐゴシック" charset="0"/>
                <a:cs typeface="Helvetica"/>
              </a:rPr>
              <a:t>simultaneously increasing customer satisfaction</a:t>
            </a:r>
            <a:endParaRPr lang="en-US" sz="2300" dirty="0">
              <a:solidFill>
                <a:srgbClr val="FFFFFF"/>
              </a:solidFill>
              <a:latin typeface="+mj-lt"/>
              <a:ea typeface="ＭＳ Ｐゴシック" charset="0"/>
              <a:cs typeface="Helvetic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37100" y="3623440"/>
            <a:ext cx="426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+mn-lt"/>
                <a:cs typeface="Helvetica"/>
              </a:rPr>
              <a:t>“How can I increase loyalty and engagement while driving behavior that grows revenue?”</a:t>
            </a:r>
            <a:endParaRPr lang="en-US" sz="2000" dirty="0">
              <a:solidFill>
                <a:srgbClr val="000000"/>
              </a:solidFill>
              <a:latin typeface="+mn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25286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073400" y="1151471"/>
            <a:ext cx="3098800" cy="3098800"/>
            <a:chOff x="3073400" y="1049872"/>
            <a:chExt cx="3098800" cy="3098800"/>
          </a:xfrm>
        </p:grpSpPr>
        <p:sp>
          <p:nvSpPr>
            <p:cNvPr id="27" name="Oval 26"/>
            <p:cNvSpPr/>
            <p:nvPr/>
          </p:nvSpPr>
          <p:spPr bwMode="auto">
            <a:xfrm>
              <a:off x="3073400" y="1049872"/>
              <a:ext cx="3098800" cy="3098800"/>
            </a:xfrm>
            <a:prstGeom prst="ellipse">
              <a:avLst/>
            </a:prstGeom>
            <a:gradFill flip="none" rotWithShape="1">
              <a:gsLst>
                <a:gs pos="14000">
                  <a:schemeClr val="bg1"/>
                </a:gs>
                <a:gs pos="59000">
                  <a:schemeClr val="accent1">
                    <a:lumMod val="20000"/>
                    <a:lumOff val="80000"/>
                  </a:schemeClr>
                </a:gs>
                <a:gs pos="70000">
                  <a:schemeClr val="bg1"/>
                </a:gs>
                <a:gs pos="63000">
                  <a:schemeClr val="accent5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endParaRPr>
            </a:p>
          </p:txBody>
        </p:sp>
        <p:pic>
          <p:nvPicPr>
            <p:cNvPr id="28" name="Picture 27" descr="intuit_blue [Converted]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2802" y="2362206"/>
              <a:ext cx="1350879" cy="393700"/>
            </a:xfrm>
            <a:prstGeom prst="rect">
              <a:avLst/>
            </a:prstGeom>
          </p:spPr>
        </p:pic>
      </p:grpSp>
      <p:pic>
        <p:nvPicPr>
          <p:cNvPr id="29" name="Picture 28" descr="QuickBoo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619" y="1011096"/>
            <a:ext cx="2112315" cy="3650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Picture 29" descr="q_rpm_4c_mph_txt.p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440" y="2556754"/>
            <a:ext cx="1770119" cy="4053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Picture 30" descr="TurboTax_c_h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359" y="1688385"/>
            <a:ext cx="1837518" cy="5509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31" descr="MintLogo-NoReflect.pdf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7" t="23518" r="14028" b="39259"/>
          <a:stretch/>
        </p:blipFill>
        <p:spPr>
          <a:xfrm>
            <a:off x="2455332" y="3318898"/>
            <a:ext cx="2052901" cy="7981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" name="Picture 32" descr="Payroll Logo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734" y="1540937"/>
            <a:ext cx="1360666" cy="840124"/>
          </a:xfrm>
          <a:prstGeom prst="rect">
            <a:avLst/>
          </a:prstGeom>
        </p:spPr>
      </p:pic>
      <p:pic>
        <p:nvPicPr>
          <p:cNvPr id="34" name="Picture 33" descr="IFS Logo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808" y="2527762"/>
            <a:ext cx="1374621" cy="679635"/>
          </a:xfrm>
          <a:prstGeom prst="rect">
            <a:avLst/>
          </a:prstGeom>
        </p:spPr>
      </p:pic>
      <p:pic>
        <p:nvPicPr>
          <p:cNvPr id="35" name="Picture 34" descr="APD Logo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214" y="3381635"/>
            <a:ext cx="1369039" cy="672657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13266" y="4331031"/>
            <a:ext cx="8644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/>
                </a:solidFill>
                <a:latin typeface="+mn-lt"/>
                <a:cs typeface="Helvetica"/>
              </a:rPr>
              <a:t>Improving the lives of </a:t>
            </a:r>
            <a:r>
              <a:rPr lang="en-US" sz="2800" dirty="0" smtClean="0">
                <a:latin typeface="+mn-lt"/>
                <a:cs typeface="Helvetica"/>
              </a:rPr>
              <a:t>60M</a:t>
            </a:r>
            <a:r>
              <a:rPr lang="en-US" sz="2800" dirty="0" smtClean="0">
                <a:solidFill>
                  <a:schemeClr val="accent1"/>
                </a:solidFill>
                <a:latin typeface="+mn-lt"/>
                <a:cs typeface="Helvetica"/>
              </a:rPr>
              <a:t> people</a:t>
            </a:r>
            <a:endParaRPr lang="en-US" sz="2800" dirty="0">
              <a:solidFill>
                <a:schemeClr val="accent1"/>
              </a:solidFill>
              <a:latin typeface="+mn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66498401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 bwMode="auto">
          <a:xfrm>
            <a:off x="3073400" y="1151471"/>
            <a:ext cx="3098800" cy="3098800"/>
          </a:xfrm>
          <a:prstGeom prst="ellipse">
            <a:avLst/>
          </a:prstGeom>
          <a:gradFill flip="none" rotWithShape="1">
            <a:gsLst>
              <a:gs pos="14000">
                <a:schemeClr val="bg1"/>
              </a:gs>
              <a:gs pos="59000">
                <a:schemeClr val="accent1">
                  <a:lumMod val="20000"/>
                  <a:lumOff val="80000"/>
                </a:schemeClr>
              </a:gs>
              <a:gs pos="70000">
                <a:schemeClr val="bg1"/>
              </a:gs>
              <a:gs pos="63000">
                <a:schemeClr val="accent5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…creates a unique </a:t>
            </a:r>
            <a:r>
              <a:rPr lang="en-US" sz="2400" dirty="0"/>
              <a:t>and </a:t>
            </a:r>
            <a:r>
              <a:rPr lang="en-US" sz="2400" dirty="0" smtClean="0"/>
              <a:t>compelling set </a:t>
            </a:r>
            <a:r>
              <a:rPr lang="en-US" sz="2400" dirty="0"/>
              <a:t>of </a:t>
            </a:r>
            <a:r>
              <a:rPr lang="en-US" sz="2400" dirty="0" smtClean="0"/>
              <a:t>data</a:t>
            </a:r>
            <a:endParaRPr lang="en-US" sz="24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0800" y="2174535"/>
            <a:ext cx="15430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oup 7"/>
          <p:cNvGrpSpPr/>
          <p:nvPr/>
        </p:nvGrpSpPr>
        <p:grpSpPr>
          <a:xfrm>
            <a:off x="3781326" y="888993"/>
            <a:ext cx="1749097" cy="724932"/>
            <a:chOff x="3781326" y="1015998"/>
            <a:chExt cx="1749097" cy="724932"/>
          </a:xfrm>
        </p:grpSpPr>
        <p:sp>
          <p:nvSpPr>
            <p:cNvPr id="28" name="TextBox 27"/>
            <p:cNvSpPr txBox="1"/>
            <p:nvPr/>
          </p:nvSpPr>
          <p:spPr>
            <a:xfrm>
              <a:off x="3996266" y="1015998"/>
              <a:ext cx="13192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3860B8"/>
                  </a:solidFill>
                </a:rPr>
                <a:t>1 in 3</a:t>
              </a:r>
              <a:endParaRPr lang="en-US" sz="2800" dirty="0">
                <a:solidFill>
                  <a:srgbClr val="3860B8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781326" y="1371598"/>
              <a:ext cx="17490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/>
                <a:t>Tax Returns</a:t>
              </a:r>
              <a:endParaRPr lang="en-US" sz="18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237322" y="1490125"/>
            <a:ext cx="1546442" cy="936600"/>
            <a:chOff x="6702054" y="2345266"/>
            <a:chExt cx="1546442" cy="936600"/>
          </a:xfrm>
        </p:grpSpPr>
        <p:sp>
          <p:nvSpPr>
            <p:cNvPr id="30" name="TextBox 29"/>
            <p:cNvSpPr txBox="1"/>
            <p:nvPr/>
          </p:nvSpPr>
          <p:spPr>
            <a:xfrm>
              <a:off x="6749392" y="2556934"/>
              <a:ext cx="14517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3860B8"/>
                  </a:solidFill>
                </a:rPr>
                <a:t>1 in12</a:t>
              </a:r>
              <a:endParaRPr lang="en-US" sz="2800" dirty="0">
                <a:solidFill>
                  <a:srgbClr val="3860B8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702054" y="2912534"/>
              <a:ext cx="15464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/>
                <a:t>Americans</a:t>
              </a:r>
              <a:endParaRPr lang="en-US" sz="18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145698" y="2345266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/>
                <a:t>Pay</a:t>
              </a:r>
              <a:endParaRPr lang="en-US" sz="18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391963" y="2760134"/>
            <a:ext cx="2168495" cy="724932"/>
            <a:chOff x="5391963" y="2760134"/>
            <a:chExt cx="2168495" cy="724932"/>
          </a:xfrm>
        </p:grpSpPr>
        <p:sp>
          <p:nvSpPr>
            <p:cNvPr id="36" name="TextBox 35"/>
            <p:cNvSpPr txBox="1"/>
            <p:nvPr/>
          </p:nvSpPr>
          <p:spPr>
            <a:xfrm>
              <a:off x="5813707" y="2760134"/>
              <a:ext cx="13250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3860B8"/>
                  </a:solidFill>
                </a:rPr>
                <a:t>$2.6T</a:t>
              </a:r>
              <a:endParaRPr lang="en-US" sz="2800" dirty="0">
                <a:solidFill>
                  <a:srgbClr val="3860B8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391963" y="3115734"/>
              <a:ext cx="21684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/>
                <a:t>in Transactions</a:t>
              </a:r>
              <a:endParaRPr lang="en-US" sz="18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206575" y="3589866"/>
            <a:ext cx="2847805" cy="724932"/>
            <a:chOff x="6051374" y="3970867"/>
            <a:chExt cx="2847805" cy="724932"/>
          </a:xfrm>
        </p:grpSpPr>
        <p:sp>
          <p:nvSpPr>
            <p:cNvPr id="39" name="TextBox 38"/>
            <p:cNvSpPr txBox="1"/>
            <p:nvPr/>
          </p:nvSpPr>
          <p:spPr>
            <a:xfrm>
              <a:off x="6399525" y="3970867"/>
              <a:ext cx="21515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3860B8"/>
                  </a:solidFill>
                </a:rPr>
                <a:t>25 Million</a:t>
              </a:r>
              <a:endParaRPr lang="en-US" sz="2800" dirty="0">
                <a:solidFill>
                  <a:srgbClr val="3860B8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051374" y="4326467"/>
              <a:ext cx="28478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/>
                <a:t>Questions </a:t>
              </a:r>
              <a:r>
                <a:rPr lang="en-US" sz="1800" dirty="0" smtClean="0"/>
                <a:t>Answered</a:t>
              </a:r>
              <a:endParaRPr lang="en-US" sz="1800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040983" y="2683926"/>
            <a:ext cx="1606054" cy="936600"/>
            <a:chOff x="6672248" y="2345266"/>
            <a:chExt cx="1606054" cy="936600"/>
          </a:xfrm>
        </p:grpSpPr>
        <p:sp>
          <p:nvSpPr>
            <p:cNvPr id="42" name="TextBox 41"/>
            <p:cNvSpPr txBox="1"/>
            <p:nvPr/>
          </p:nvSpPr>
          <p:spPr>
            <a:xfrm>
              <a:off x="6672248" y="2556934"/>
              <a:ext cx="160605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3860B8"/>
                  </a:solidFill>
                </a:rPr>
                <a:t>1 to 50</a:t>
              </a:r>
              <a:endParaRPr lang="en-US" sz="2800" dirty="0">
                <a:solidFill>
                  <a:srgbClr val="3860B8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063463" y="2912534"/>
              <a:ext cx="8236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/>
                <a:t>Apps</a:t>
              </a:r>
              <a:endParaRPr lang="en-US" sz="18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049150" y="2345266"/>
              <a:ext cx="8522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/>
                <a:t>From</a:t>
              </a:r>
              <a:endParaRPr lang="en-US" sz="18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613671" y="1650997"/>
            <a:ext cx="2494568" cy="724932"/>
            <a:chOff x="1300392" y="1566333"/>
            <a:chExt cx="2494568" cy="724932"/>
          </a:xfrm>
        </p:grpSpPr>
        <p:sp>
          <p:nvSpPr>
            <p:cNvPr id="45" name="TextBox 44"/>
            <p:cNvSpPr txBox="1"/>
            <p:nvPr/>
          </p:nvSpPr>
          <p:spPr>
            <a:xfrm>
              <a:off x="1599564" y="1566333"/>
              <a:ext cx="189622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3860B8"/>
                  </a:solidFill>
                </a:rPr>
                <a:t>7 Million</a:t>
              </a:r>
              <a:endParaRPr lang="en-US" sz="2800" dirty="0">
                <a:solidFill>
                  <a:srgbClr val="3860B8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300392" y="1921933"/>
              <a:ext cx="24945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/>
                <a:t>Mobile </a:t>
              </a:r>
              <a:r>
                <a:rPr lang="en-US" sz="1800" dirty="0" smtClean="0"/>
                <a:t>Customers</a:t>
              </a:r>
              <a:endParaRPr lang="en-US" sz="1800" dirty="0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313266" y="4331031"/>
            <a:ext cx="8644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00"/>
                </a:solidFill>
                <a:latin typeface="+mn-lt"/>
                <a:cs typeface="Helvetica"/>
              </a:rPr>
              <a:t>45M</a:t>
            </a:r>
            <a:r>
              <a:rPr lang="en-US" sz="2800" dirty="0" smtClean="0">
                <a:solidFill>
                  <a:schemeClr val="accent1"/>
                </a:solidFill>
                <a:latin typeface="+mn-lt"/>
                <a:cs typeface="Helvetica"/>
              </a:rPr>
              <a:t> Customers Using Connected Services</a:t>
            </a:r>
            <a:endParaRPr lang="en-US" sz="2800" dirty="0">
              <a:solidFill>
                <a:schemeClr val="accent1"/>
              </a:solidFill>
              <a:latin typeface="+mn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35914277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runners_resized_no background_one_runn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982" y="0"/>
            <a:ext cx="9142018" cy="5143500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 bwMode="auto">
          <a:xfrm rot="5400000">
            <a:off x="1315798" y="2623818"/>
            <a:ext cx="3566160" cy="0"/>
          </a:xfrm>
          <a:prstGeom prst="line">
            <a:avLst/>
          </a:prstGeom>
          <a:noFill/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>
            <a:off x="4246483" y="2623817"/>
            <a:ext cx="3566160" cy="0"/>
          </a:xfrm>
          <a:prstGeom prst="line">
            <a:avLst/>
          </a:prstGeom>
          <a:noFill/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grpSp>
        <p:nvGrpSpPr>
          <p:cNvPr id="39" name="Group 38"/>
          <p:cNvGrpSpPr/>
          <p:nvPr/>
        </p:nvGrpSpPr>
        <p:grpSpPr>
          <a:xfrm>
            <a:off x="6210300" y="1114435"/>
            <a:ext cx="2724150" cy="3695699"/>
            <a:chOff x="6210300" y="1114425"/>
            <a:chExt cx="2724150" cy="3695699"/>
          </a:xfrm>
        </p:grpSpPr>
        <p:pic>
          <p:nvPicPr>
            <p:cNvPr id="21" name="Picture 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6251184" y="1414463"/>
              <a:ext cx="2537104" cy="1554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2" name="Rectangle 21"/>
            <p:cNvSpPr/>
            <p:nvPr/>
          </p:nvSpPr>
          <p:spPr bwMode="auto">
            <a:xfrm>
              <a:off x="6323602" y="2942721"/>
              <a:ext cx="2377440" cy="1867403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i="0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latin typeface="Verdana" pitchFamily="21" charset="0"/>
                </a:rPr>
                <a:t>Is it time to hire?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210300" y="1114425"/>
              <a:ext cx="2724150" cy="276999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dirty="0" smtClean="0"/>
                <a:t>Small Business Hiring Trends</a:t>
              </a:r>
              <a:endParaRPr lang="en-US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248024" y="1114435"/>
            <a:ext cx="2615184" cy="3695699"/>
            <a:chOff x="3248024" y="1114425"/>
            <a:chExt cx="2615184" cy="3695699"/>
          </a:xfrm>
        </p:grpSpPr>
        <p:pic>
          <p:nvPicPr>
            <p:cNvPr id="615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8024" y="1414463"/>
              <a:ext cx="2615184" cy="1554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4" name="Rectangle 23"/>
            <p:cNvSpPr/>
            <p:nvPr/>
          </p:nvSpPr>
          <p:spPr bwMode="auto">
            <a:xfrm>
              <a:off x="3379512" y="2942721"/>
              <a:ext cx="2377440" cy="1867403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 dirty="0" smtClean="0">
                  <a:latin typeface="Verdana" pitchFamily="21" charset="0"/>
                </a:rPr>
                <a:t>My revenue increased 5%...is that good?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267075" y="1114425"/>
              <a:ext cx="2447925" cy="276999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dirty="0" smtClean="0"/>
                <a:t>Revenue Comparisons</a:t>
              </a:r>
              <a:endParaRPr lang="en-US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62280" y="1114435"/>
            <a:ext cx="2661907" cy="3695699"/>
            <a:chOff x="262268" y="1114425"/>
            <a:chExt cx="2661907" cy="3695699"/>
          </a:xfrm>
        </p:grpSpPr>
        <p:sp>
          <p:nvSpPr>
            <p:cNvPr id="23" name="Rectangle 22"/>
            <p:cNvSpPr/>
            <p:nvPr/>
          </p:nvSpPr>
          <p:spPr bwMode="auto">
            <a:xfrm>
              <a:off x="365816" y="2942721"/>
              <a:ext cx="2377440" cy="1867403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i="0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latin typeface="Verdana" pitchFamily="21" charset="0"/>
                </a:rPr>
                <a:t>Am I spending more than my friends?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66700" y="1114425"/>
              <a:ext cx="2657475" cy="276999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dirty="0" smtClean="0"/>
                <a:t>Spending Profiles</a:t>
              </a:r>
              <a:endParaRPr lang="en-US" dirty="0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262268" y="1414463"/>
              <a:ext cx="2615185" cy="1554480"/>
              <a:chOff x="262268" y="1441742"/>
              <a:chExt cx="2615185" cy="1554480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262268" y="1441742"/>
                <a:ext cx="2615185" cy="1554480"/>
                <a:chOff x="262268" y="1441742"/>
                <a:chExt cx="2615185" cy="1554480"/>
              </a:xfrm>
            </p:grpSpPr>
            <p:pic>
              <p:nvPicPr>
                <p:cNvPr id="29" name="Picture 5" descr="http://www.savvyhousekeeping.com/wp-content/uploads/2008/12/mint.jp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2269" y="1441742"/>
                  <a:ext cx="2615184" cy="1554480"/>
                </a:xfrm>
                <a:prstGeom prst="rect">
                  <a:avLst/>
                </a:prstGeom>
                <a:noFill/>
              </p:spPr>
            </p:pic>
            <p:sp>
              <p:nvSpPr>
                <p:cNvPr id="30" name="Rectangle 29"/>
                <p:cNvSpPr/>
                <p:nvPr/>
              </p:nvSpPr>
              <p:spPr bwMode="auto">
                <a:xfrm>
                  <a:off x="262269" y="1504950"/>
                  <a:ext cx="537831" cy="523875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2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21" charset="0"/>
                  </a:endParaRPr>
                </a:p>
              </p:txBody>
            </p:sp>
            <p:sp>
              <p:nvSpPr>
                <p:cNvPr id="31" name="Rectangle 30"/>
                <p:cNvSpPr/>
                <p:nvPr/>
              </p:nvSpPr>
              <p:spPr bwMode="auto">
                <a:xfrm>
                  <a:off x="262268" y="2600324"/>
                  <a:ext cx="671181" cy="314325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2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21" charset="0"/>
                  </a:endParaRPr>
                </a:p>
              </p:txBody>
            </p:sp>
            <p:sp>
              <p:nvSpPr>
                <p:cNvPr id="32" name="Rectangle 31"/>
                <p:cNvSpPr/>
                <p:nvPr/>
              </p:nvSpPr>
              <p:spPr bwMode="auto">
                <a:xfrm>
                  <a:off x="2343150" y="2076449"/>
                  <a:ext cx="534303" cy="314325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2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21" charset="0"/>
                  </a:endParaRPr>
                </a:p>
              </p:txBody>
            </p:sp>
          </p:grpSp>
          <p:sp>
            <p:nvSpPr>
              <p:cNvPr id="34" name="TextBox 33"/>
              <p:cNvSpPr txBox="1"/>
              <p:nvPr/>
            </p:nvSpPr>
            <p:spPr>
              <a:xfrm>
                <a:off x="309563" y="2695575"/>
                <a:ext cx="1328738" cy="261610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/>
              <a:p>
                <a:r>
                  <a:rPr lang="en-US" sz="1100" dirty="0" smtClean="0">
                    <a:solidFill>
                      <a:srgbClr val="C39001"/>
                    </a:solidFill>
                  </a:rPr>
                  <a:t>Auto $750</a:t>
                </a:r>
                <a:endParaRPr lang="en-US" sz="1100" dirty="0">
                  <a:solidFill>
                    <a:srgbClr val="C39001"/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138363" y="1447800"/>
                <a:ext cx="738187" cy="430887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/>
              <a:p>
                <a:r>
                  <a:rPr lang="en-US" sz="1100" dirty="0" smtClean="0">
                    <a:solidFill>
                      <a:srgbClr val="00B050"/>
                    </a:solidFill>
                  </a:rPr>
                  <a:t>Rent </a:t>
                </a:r>
                <a:br>
                  <a:rPr lang="en-US" sz="1100" dirty="0" smtClean="0">
                    <a:solidFill>
                      <a:srgbClr val="00B050"/>
                    </a:solidFill>
                  </a:rPr>
                </a:br>
                <a:r>
                  <a:rPr lang="en-US" sz="1100" dirty="0" smtClean="0">
                    <a:solidFill>
                      <a:srgbClr val="00B050"/>
                    </a:solidFill>
                  </a:rPr>
                  <a:t>$1,200</a:t>
                </a:r>
                <a:endParaRPr lang="en-US" sz="1100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309563" y="1838325"/>
                <a:ext cx="1328738" cy="430887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/>
              <a:p>
                <a:r>
                  <a:rPr lang="en-US" sz="1100" dirty="0" smtClean="0">
                    <a:solidFill>
                      <a:srgbClr val="FF3B3B"/>
                    </a:solidFill>
                  </a:rPr>
                  <a:t>Groceries </a:t>
                </a:r>
                <a:br>
                  <a:rPr lang="en-US" sz="1100" dirty="0" smtClean="0">
                    <a:solidFill>
                      <a:srgbClr val="FF3B3B"/>
                    </a:solidFill>
                  </a:rPr>
                </a:br>
                <a:r>
                  <a:rPr lang="en-US" sz="1100" dirty="0" smtClean="0">
                    <a:solidFill>
                      <a:srgbClr val="FF3B3B"/>
                    </a:solidFill>
                  </a:rPr>
                  <a:t>$400</a:t>
                </a:r>
                <a:endParaRPr lang="en-US" sz="1100" dirty="0">
                  <a:solidFill>
                    <a:srgbClr val="FF3B3B"/>
                  </a:solidFill>
                </a:endParaRPr>
              </a:p>
            </p:txBody>
          </p:sp>
        </p:grpSp>
      </p:grp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runners_resized_no background_one_runn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982" y="0"/>
            <a:ext cx="9142018" cy="5143500"/>
          </a:xfrm>
          <a:prstGeom prst="rect">
            <a:avLst/>
          </a:prstGeom>
        </p:spPr>
      </p:pic>
      <p:pic>
        <p:nvPicPr>
          <p:cNvPr id="17" name="Picture 16" descr="runners_resized_new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982" y="0"/>
            <a:ext cx="9142018" cy="51435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19630" y="1280677"/>
            <a:ext cx="5311090" cy="135977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8000" dirty="0" smtClean="0">
                <a:effectLst>
                  <a:reflection blurRad="6350" stA="55000" endA="300" endPos="45500" dir="5400000" sy="-100000" algn="bl" rotWithShape="0"/>
                </a:effectLst>
              </a:rPr>
              <a:t>Big Data</a:t>
            </a:r>
            <a:endParaRPr lang="en-US" sz="7200" dirty="0" smtClean="0">
              <a:solidFill>
                <a:schemeClr val="accent2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14130" y="2772925"/>
            <a:ext cx="6198782" cy="135977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5400" b="0" dirty="0" smtClean="0">
                <a:solidFill>
                  <a:srgbClr val="FF6600"/>
                </a:solidFill>
              </a:rPr>
              <a:t>for the Little Guy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24"/>
  <p:tag name="ARTICULATE_PROJECT_OPEN" val="0"/>
</p:tagLst>
</file>

<file path=ppt/theme/theme1.xml><?xml version="1.0" encoding="utf-8"?>
<a:theme xmlns:a="http://schemas.openxmlformats.org/drawingml/2006/main" name="2_Intuit Template_v1_040308">
  <a:themeElements>
    <a:clrScheme name="Intuit Template_v1_040308 13">
      <a:dk1>
        <a:srgbClr val="000000"/>
      </a:dk1>
      <a:lt1>
        <a:srgbClr val="FFFFFF"/>
      </a:lt1>
      <a:dk2>
        <a:srgbClr val="4E9E19"/>
      </a:dk2>
      <a:lt2>
        <a:srgbClr val="DAD2AE"/>
      </a:lt2>
      <a:accent1>
        <a:srgbClr val="3860B8"/>
      </a:accent1>
      <a:accent2>
        <a:srgbClr val="FEC82A"/>
      </a:accent2>
      <a:accent3>
        <a:srgbClr val="FFFFFF"/>
      </a:accent3>
      <a:accent4>
        <a:srgbClr val="000000"/>
      </a:accent4>
      <a:accent5>
        <a:srgbClr val="AEB6D8"/>
      </a:accent5>
      <a:accent6>
        <a:srgbClr val="E6B525"/>
      </a:accent6>
      <a:hlink>
        <a:srgbClr val="F0640F"/>
      </a:hlink>
      <a:folHlink>
        <a:srgbClr val="D2D246"/>
      </a:folHlink>
    </a:clrScheme>
    <a:fontScheme name="Intuit Template_v1_04030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2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21" charset="0"/>
          </a:defRPr>
        </a:defPPr>
      </a:lstStyle>
    </a:lnDef>
  </a:objectDefaults>
  <a:extraClrSchemeLst>
    <a:extraClrScheme>
      <a:clrScheme name="Intuit Template_v1_0403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uit Template_v1_0403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uit Template_v1_0403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uit Template_v1_0403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uit Template_v1_0403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uit Template_v1_0403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uit Template_v1_0403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uit Template_v1_0403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uit Template_v1_0403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uit Template_v1_0403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uit Template_v1_0403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uit Template_v1_0403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uit Template_v1_040308 13">
        <a:dk1>
          <a:srgbClr val="000000"/>
        </a:dk1>
        <a:lt1>
          <a:srgbClr val="FFFFFF"/>
        </a:lt1>
        <a:dk2>
          <a:srgbClr val="4E9E19"/>
        </a:dk2>
        <a:lt2>
          <a:srgbClr val="DAD2AE"/>
        </a:lt2>
        <a:accent1>
          <a:srgbClr val="3860B8"/>
        </a:accent1>
        <a:accent2>
          <a:srgbClr val="FEC82A"/>
        </a:accent2>
        <a:accent3>
          <a:srgbClr val="FFFFFF"/>
        </a:accent3>
        <a:accent4>
          <a:srgbClr val="000000"/>
        </a:accent4>
        <a:accent5>
          <a:srgbClr val="AEB6D8"/>
        </a:accent5>
        <a:accent6>
          <a:srgbClr val="E6B525"/>
        </a:accent6>
        <a:hlink>
          <a:srgbClr val="F0640F"/>
        </a:hlink>
        <a:folHlink>
          <a:srgbClr val="D2D24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Intuit Template_v1_040308">
  <a:themeElements>
    <a:clrScheme name="Intuit Template_v1_040308 13">
      <a:dk1>
        <a:srgbClr val="000000"/>
      </a:dk1>
      <a:lt1>
        <a:srgbClr val="FFFFFF"/>
      </a:lt1>
      <a:dk2>
        <a:srgbClr val="4E9E19"/>
      </a:dk2>
      <a:lt2>
        <a:srgbClr val="DAD2AE"/>
      </a:lt2>
      <a:accent1>
        <a:srgbClr val="3860B8"/>
      </a:accent1>
      <a:accent2>
        <a:srgbClr val="FEC82A"/>
      </a:accent2>
      <a:accent3>
        <a:srgbClr val="FFFFFF"/>
      </a:accent3>
      <a:accent4>
        <a:srgbClr val="000000"/>
      </a:accent4>
      <a:accent5>
        <a:srgbClr val="AEB6D8"/>
      </a:accent5>
      <a:accent6>
        <a:srgbClr val="E6B525"/>
      </a:accent6>
      <a:hlink>
        <a:srgbClr val="F0640F"/>
      </a:hlink>
      <a:folHlink>
        <a:srgbClr val="D2D246"/>
      </a:folHlink>
    </a:clrScheme>
    <a:fontScheme name="Intuit Template_v1_04030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Intuit Template_v1_0403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uit Template_v1_0403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uit Template_v1_0403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uit Template_v1_0403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uit Template_v1_0403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uit Template_v1_0403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uit Template_v1_0403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uit Template_v1_0403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uit Template_v1_0403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uit Template_v1_0403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uit Template_v1_0403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uit Template_v1_0403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uit Template_v1_040308 13">
        <a:dk1>
          <a:srgbClr val="000000"/>
        </a:dk1>
        <a:lt1>
          <a:srgbClr val="FFFFFF"/>
        </a:lt1>
        <a:dk2>
          <a:srgbClr val="4E9E19"/>
        </a:dk2>
        <a:lt2>
          <a:srgbClr val="DAD2AE"/>
        </a:lt2>
        <a:accent1>
          <a:srgbClr val="3860B8"/>
        </a:accent1>
        <a:accent2>
          <a:srgbClr val="FEC82A"/>
        </a:accent2>
        <a:accent3>
          <a:srgbClr val="FFFFFF"/>
        </a:accent3>
        <a:accent4>
          <a:srgbClr val="000000"/>
        </a:accent4>
        <a:accent5>
          <a:srgbClr val="AEB6D8"/>
        </a:accent5>
        <a:accent6>
          <a:srgbClr val="E6B525"/>
        </a:accent6>
        <a:hlink>
          <a:srgbClr val="F0640F"/>
        </a:hlink>
        <a:folHlink>
          <a:srgbClr val="D2D24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984398AE95D74E89C12B8340E9AE4D" ma:contentTypeVersion="1" ma:contentTypeDescription="Create a new document." ma:contentTypeScope="" ma:versionID="f5e01ec6eabbe7e9bf096535eb79585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447206dab0015f8b9f8924535193e8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C6B315C-17FF-4ADC-8D3C-453802A95CA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0ED0341-A7CF-4265-987D-589E62970F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195AF61-03DF-4B36-A1CA-70BE641A4BE2}">
  <ds:schemaRefs>
    <ds:schemaRef ds:uri="http://schemas.microsoft.com/office/2006/metadata/propertie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13007</TotalTime>
  <Words>1809</Words>
  <Application>Microsoft Macintosh PowerPoint</Application>
  <PresentationFormat>On-screen Show (16:9)</PresentationFormat>
  <Paragraphs>260</Paragraphs>
  <Slides>23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2_Intuit Template_v1_040308</vt:lpstr>
      <vt:lpstr>3_Intuit Template_v1_040308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…creates a unique and compelling set of data</vt:lpstr>
      <vt:lpstr>PowerPoint Presentation</vt:lpstr>
      <vt:lpstr>PowerPoint Presentation</vt:lpstr>
      <vt:lpstr>PowerPoint Presentation</vt:lpstr>
      <vt:lpstr>Demo: verified spend = Real ratings</vt:lpstr>
      <vt:lpstr>PowerPoint Presentation</vt:lpstr>
      <vt:lpstr>PowerPoint Presentation</vt:lpstr>
      <vt:lpstr>PowerPoint Presentation</vt:lpstr>
      <vt:lpstr>Commercial Graph Architecture</vt:lpstr>
      <vt:lpstr>Transaction Categorization</vt:lpstr>
      <vt:lpstr>Fuzzy matching &amp; de-duplicating entities</vt:lpstr>
      <vt:lpstr>PowerPoint Presentation</vt:lpstr>
      <vt:lpstr>Recommendation as a Graph Problem</vt:lpstr>
      <vt:lpstr>Giraph for Community Finding</vt:lpstr>
      <vt:lpstr>Node 2 Community Assignment</vt:lpstr>
      <vt:lpstr>Neo4j for real-time graph applications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Damon O'Donnell</dc:creator>
  <cp:lastModifiedBy>Michael Radwin</cp:lastModifiedBy>
  <cp:revision>1056</cp:revision>
  <cp:lastPrinted>2012-10-18T00:06:18Z</cp:lastPrinted>
  <dcterms:created xsi:type="dcterms:W3CDTF">2011-06-16T18:17:23Z</dcterms:created>
  <dcterms:modified xsi:type="dcterms:W3CDTF">2012-10-24T13:27:05Z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0x010100A6984398AE95D74E89C12B8340E9AE4D</vt:lpwstr>
  </property>
</Properties>
</file>